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1"/>
  </p:notesMasterIdLst>
  <p:sldIdLst>
    <p:sldId id="256" r:id="rId2"/>
    <p:sldId id="263" r:id="rId3"/>
    <p:sldId id="303" r:id="rId4"/>
    <p:sldId id="304" r:id="rId5"/>
    <p:sldId id="305" r:id="rId6"/>
    <p:sldId id="306" r:id="rId7"/>
    <p:sldId id="307" r:id="rId8"/>
    <p:sldId id="308" r:id="rId9"/>
    <p:sldId id="313" r:id="rId10"/>
    <p:sldId id="309" r:id="rId11"/>
    <p:sldId id="310" r:id="rId12"/>
    <p:sldId id="311" r:id="rId13"/>
    <p:sldId id="314" r:id="rId14"/>
    <p:sldId id="312" r:id="rId15"/>
    <p:sldId id="300" r:id="rId16"/>
    <p:sldId id="257" r:id="rId17"/>
    <p:sldId id="261" r:id="rId18"/>
    <p:sldId id="317" r:id="rId19"/>
    <p:sldId id="316"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7" r:id="rId36"/>
    <p:sldId id="289" r:id="rId37"/>
    <p:sldId id="260" r:id="rId38"/>
    <p:sldId id="259" r:id="rId39"/>
    <p:sldId id="264" r:id="rId40"/>
    <p:sldId id="265" r:id="rId41"/>
    <p:sldId id="266" r:id="rId42"/>
    <p:sldId id="267" r:id="rId43"/>
    <p:sldId id="268" r:id="rId44"/>
    <p:sldId id="269" r:id="rId45"/>
    <p:sldId id="270" r:id="rId46"/>
    <p:sldId id="271" r:id="rId47"/>
    <p:sldId id="272" r:id="rId48"/>
    <p:sldId id="299" r:id="rId49"/>
    <p:sldId id="291" r:id="rId50"/>
    <p:sldId id="294" r:id="rId51"/>
    <p:sldId id="292" r:id="rId52"/>
    <p:sldId id="293" r:id="rId53"/>
    <p:sldId id="295" r:id="rId54"/>
    <p:sldId id="296" r:id="rId55"/>
    <p:sldId id="298" r:id="rId56"/>
    <p:sldId id="297" r:id="rId57"/>
    <p:sldId id="301" r:id="rId58"/>
    <p:sldId id="302" r:id="rId59"/>
    <p:sldId id="290" r:id="rId6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670" autoAdjust="0"/>
    <p:restoredTop sz="94660"/>
  </p:normalViewPr>
  <p:slideViewPr>
    <p:cSldViewPr>
      <p:cViewPr varScale="1">
        <p:scale>
          <a:sx n="95" d="100"/>
          <a:sy n="95" d="100"/>
        </p:scale>
        <p:origin x="-135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6AA04-08BA-4A30-B0FE-27C9E5E306B7}" type="datetimeFigureOut">
              <a:rPr lang="zh-TW" altLang="en-US" smtClean="0"/>
              <a:t>2013/5/23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F69FBA-F9DD-4596-827C-18FBB734030D}"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CE098485-08B3-45A3-9869-4F4A316E9DFC}" type="slidenum">
              <a:rPr lang="zh-TW" altLang="en-US" smtClean="0"/>
              <a:pPr/>
              <a:t>18</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20" name="頁尾版面配置區 19"/>
          <p:cNvSpPr>
            <a:spLocks noGrp="1"/>
          </p:cNvSpPr>
          <p:nvPr>
            <p:ph type="ftr" sz="quarter" idx="11"/>
          </p:nvPr>
        </p:nvSpPr>
        <p:spPr/>
        <p:txBody>
          <a:bodyPr/>
          <a:lstStyle>
            <a:extLst/>
          </a:lstStyle>
          <a:p>
            <a:endParaRPr lang="zh-TW" altLang="en-US"/>
          </a:p>
        </p:txBody>
      </p:sp>
      <p:sp>
        <p:nvSpPr>
          <p:cNvPr id="10" name="投影片編號版面配置區 9"/>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DD343C8C-3229-47BF-96FA-BD5419B2A566}" type="datetimeFigureOut">
              <a:rPr lang="zh-TW" altLang="en-US" smtClean="0"/>
              <a:pPr/>
              <a:t>2013/5/23</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3889A08D-8D92-4927-BA1F-F70D727181F5}" type="slidenum">
              <a:rPr lang="zh-TW" altLang="en-US" smtClean="0"/>
              <a:pPr/>
              <a:t>‹#›</a:t>
            </a:fld>
            <a:endParaRPr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6000" r="-26000"/>
          </a:stretch>
        </a:blipFill>
        <a:effectLst/>
      </p:bgPr>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D343C8C-3229-47BF-96FA-BD5419B2A566}" type="datetimeFigureOut">
              <a:rPr lang="zh-TW" altLang="en-US" smtClean="0"/>
              <a:pPr/>
              <a:t>2013/5/23</a:t>
            </a:fld>
            <a:endParaRPr lang="zh-TW" altLang="en-US"/>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889A08D-8D92-4927-BA1F-F70D727181F5}" type="slidenum">
              <a:rPr lang="zh-TW" altLang="en-US" smtClean="0"/>
              <a:pPr/>
              <a:t>‹#›</a:t>
            </a:fld>
            <a:endParaRPr lang="zh-TW"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4.jpe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image" Target="../media/image15.jpeg"/></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4.jpeg"/><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png"/><Relationship Id="rId4" Type="http://schemas.openxmlformats.org/officeDocument/2006/relationships/image" Target="../media/image15.jpe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0208" y="404664"/>
            <a:ext cx="7052320" cy="1008112"/>
          </a:xfrm>
          <a:solidFill>
            <a:schemeClr val="accent2"/>
          </a:solidFill>
        </p:spPr>
        <p:txBody>
          <a:bodyPr>
            <a:noAutofit/>
          </a:bodyPr>
          <a:lstStyle/>
          <a:p>
            <a:pPr algn="ctr"/>
            <a:r>
              <a:rPr lang="zh-TW" altLang="en-US" sz="6600" b="1" dirty="0" smtClean="0">
                <a:solidFill>
                  <a:schemeClr val="tx1">
                    <a:lumMod val="65000"/>
                    <a:lumOff val="35000"/>
                  </a:schemeClr>
                </a:solidFill>
                <a:latin typeface="標楷體" pitchFamily="65" charset="-120"/>
                <a:ea typeface="標楷體" pitchFamily="65" charset="-120"/>
              </a:rPr>
              <a:t>月</a:t>
            </a:r>
            <a:r>
              <a:rPr lang="zh-TW" altLang="en-US" sz="6600" b="1" dirty="0" smtClean="0">
                <a:solidFill>
                  <a:schemeClr val="tx1">
                    <a:lumMod val="65000"/>
                    <a:lumOff val="35000"/>
                  </a:schemeClr>
                </a:solidFill>
                <a:latin typeface="標楷體" pitchFamily="65" charset="-120"/>
                <a:ea typeface="標楷體" pitchFamily="65" charset="-120"/>
              </a:rPr>
              <a:t>桃</a:t>
            </a:r>
            <a:endParaRPr lang="zh-TW" altLang="en-US" sz="6600" b="1" dirty="0">
              <a:solidFill>
                <a:schemeClr val="tx1">
                  <a:lumMod val="65000"/>
                  <a:lumOff val="35000"/>
                </a:schemeClr>
              </a:solidFill>
              <a:latin typeface="標楷體" pitchFamily="65" charset="-120"/>
              <a:ea typeface="標楷體" pitchFamily="65" charset="-120"/>
            </a:endParaRPr>
          </a:p>
        </p:txBody>
      </p:sp>
      <p:pic>
        <p:nvPicPr>
          <p:cNvPr id="7"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pic>
        <p:nvPicPr>
          <p:cNvPr id="5" name="Picture 4" descr="C:\Users\Administrator\Desktop\月桃05~1.JPG"/>
          <p:cNvPicPr>
            <a:picLocks noChangeAspect="1" noChangeArrowheads="1"/>
          </p:cNvPicPr>
          <p:nvPr/>
        </p:nvPicPr>
        <p:blipFill>
          <a:blip r:embed="rId3" cstate="print"/>
          <a:srcRect/>
          <a:stretch>
            <a:fillRect/>
          </a:stretch>
        </p:blipFill>
        <p:spPr bwMode="auto">
          <a:xfrm>
            <a:off x="1214414" y="2354640"/>
            <a:ext cx="3816424" cy="2860310"/>
          </a:xfrm>
          <a:prstGeom prst="rect">
            <a:avLst/>
          </a:prstGeom>
          <a:noFill/>
        </p:spPr>
      </p:pic>
      <p:pic>
        <p:nvPicPr>
          <p:cNvPr id="6" name="Picture 5" descr="C:\Users\Administrator\Downloads\月桃鮮品2_20130128.JPG"/>
          <p:cNvPicPr>
            <a:picLocks noChangeAspect="1" noChangeArrowheads="1"/>
          </p:cNvPicPr>
          <p:nvPr/>
        </p:nvPicPr>
        <p:blipFill>
          <a:blip r:embed="rId4" cstate="print"/>
          <a:srcRect/>
          <a:stretch>
            <a:fillRect/>
          </a:stretch>
        </p:blipFill>
        <p:spPr bwMode="auto">
          <a:xfrm>
            <a:off x="5143504" y="2406638"/>
            <a:ext cx="3888432" cy="2808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500042"/>
            <a:ext cx="7498080" cy="5748358"/>
          </a:xfrm>
        </p:spPr>
        <p:txBody>
          <a:bodyPr/>
          <a:lstStyle/>
          <a:p>
            <a:pPr>
              <a:buNone/>
            </a:pPr>
            <a:r>
              <a:rPr lang="zh-TW" altLang="en-US" sz="3600" dirty="0" smtClean="0">
                <a:latin typeface="標楷體" pitchFamily="65" charset="-120"/>
                <a:ea typeface="標楷體" pitchFamily="65" charset="-120"/>
                <a:cs typeface="Times New Roman" pitchFamily="18" charset="0"/>
              </a:rPr>
              <a:t> </a:t>
            </a:r>
            <a:r>
              <a:rPr lang="zh-TW" altLang="en-US" sz="3600" dirty="0" smtClean="0">
                <a:latin typeface="標楷體" pitchFamily="65" charset="-120"/>
                <a:ea typeface="標楷體" pitchFamily="65" charset="-120"/>
                <a:cs typeface="Times New Roman" pitchFamily="18" charset="0"/>
              </a:rPr>
              <a:t>抗</a:t>
            </a:r>
            <a:r>
              <a:rPr lang="en-US" sz="3600" dirty="0" smtClean="0">
                <a:latin typeface="標楷體" pitchFamily="65" charset="-120"/>
                <a:ea typeface="標楷體" pitchFamily="65" charset="-120"/>
                <a:cs typeface="Times New Roman" pitchFamily="18" charset="0"/>
              </a:rPr>
              <a:t>HIV</a:t>
            </a:r>
            <a:r>
              <a:rPr lang="zh-TW" altLang="en-US" sz="3600" dirty="0" smtClean="0">
                <a:latin typeface="標楷體" pitchFamily="65" charset="-120"/>
                <a:ea typeface="標楷體" pitchFamily="65" charset="-120"/>
                <a:cs typeface="Times New Roman" pitchFamily="18" charset="0"/>
              </a:rPr>
              <a:t>病毒的研究中發現，月桃葉及根莖的水萃取物對</a:t>
            </a:r>
            <a:r>
              <a:rPr lang="en-US" sz="3600" dirty="0" smtClean="0">
                <a:latin typeface="標楷體" pitchFamily="65" charset="-120"/>
                <a:ea typeface="標楷體" pitchFamily="65" charset="-120"/>
                <a:cs typeface="Times New Roman" pitchFamily="18" charset="0"/>
              </a:rPr>
              <a:t>HTV</a:t>
            </a:r>
            <a:r>
              <a:rPr lang="zh-TW" altLang="en-US" sz="3600" dirty="0" smtClean="0">
                <a:latin typeface="標楷體" pitchFamily="65" charset="-120"/>
                <a:ea typeface="標楷體" pitchFamily="65" charset="-120"/>
                <a:cs typeface="Times New Roman" pitchFamily="18" charset="0"/>
              </a:rPr>
              <a:t>病毒的</a:t>
            </a:r>
            <a:r>
              <a:rPr lang="en-US" sz="3600" dirty="0" err="1" smtClean="0">
                <a:latin typeface="標楷體" pitchFamily="65" charset="-120"/>
                <a:ea typeface="標楷體" pitchFamily="65" charset="-120"/>
                <a:cs typeface="Times New Roman" pitchFamily="18" charset="0"/>
              </a:rPr>
              <a:t>integrase</a:t>
            </a:r>
            <a:r>
              <a:rPr lang="zh-TW" altLang="en-US" sz="3600" dirty="0" smtClean="0">
                <a:latin typeface="標楷體" pitchFamily="65" charset="-120"/>
                <a:ea typeface="標楷體" pitchFamily="65" charset="-120"/>
                <a:cs typeface="Times New Roman" pitchFamily="18" charset="0"/>
              </a:rPr>
              <a:t>的</a:t>
            </a:r>
            <a:r>
              <a:rPr lang="en-US" sz="3600" dirty="0" smtClean="0">
                <a:latin typeface="標楷體" pitchFamily="65" charset="-120"/>
                <a:ea typeface="標楷體" pitchFamily="65" charset="-120"/>
                <a:cs typeface="Times New Roman" pitchFamily="18" charset="0"/>
              </a:rPr>
              <a:t>IC</a:t>
            </a:r>
            <a:r>
              <a:rPr lang="en-US" sz="3600" baseline="-25000" dirty="0" smtClean="0">
                <a:latin typeface="標楷體" pitchFamily="65" charset="-120"/>
                <a:ea typeface="標楷體" pitchFamily="65" charset="-120"/>
                <a:cs typeface="Times New Roman" pitchFamily="18" charset="0"/>
              </a:rPr>
              <a:t>50</a:t>
            </a:r>
            <a:r>
              <a:rPr lang="zh-TW" altLang="en-US" sz="3600" dirty="0" smtClean="0">
                <a:latin typeface="標楷體" pitchFamily="65" charset="-120"/>
                <a:ea typeface="標楷體" pitchFamily="65" charset="-120"/>
                <a:cs typeface="Times New Roman" pitchFamily="18" charset="0"/>
              </a:rPr>
              <a:t>分別是</a:t>
            </a:r>
            <a:r>
              <a:rPr lang="en-US" sz="3600" dirty="0" smtClean="0">
                <a:latin typeface="標楷體" pitchFamily="65" charset="-120"/>
                <a:ea typeface="標楷體" pitchFamily="65" charset="-120"/>
                <a:cs typeface="Times New Roman" pitchFamily="18" charset="0"/>
              </a:rPr>
              <a:t>30</a:t>
            </a:r>
            <a:r>
              <a:rPr lang="zh-TW" altLang="en-US" sz="3600" dirty="0" smtClean="0">
                <a:latin typeface="標楷體" pitchFamily="65" charset="-120"/>
                <a:ea typeface="標楷體" pitchFamily="65" charset="-120"/>
                <a:cs typeface="Times New Roman" pitchFamily="18" charset="0"/>
              </a:rPr>
              <a:t>及</a:t>
            </a:r>
            <a:r>
              <a:rPr lang="en-US" sz="3600" dirty="0" smtClean="0">
                <a:latin typeface="標楷體" pitchFamily="65" charset="-120"/>
                <a:ea typeface="標楷體" pitchFamily="65" charset="-120"/>
                <a:cs typeface="Times New Roman" pitchFamily="18" charset="0"/>
              </a:rPr>
              <a:t>188mg/ml</a:t>
            </a:r>
            <a:r>
              <a:rPr lang="zh-TW" altLang="en-US" sz="3600" dirty="0" smtClean="0">
                <a:latin typeface="標楷體" pitchFamily="65" charset="-120"/>
                <a:ea typeface="標楷體" pitchFamily="65" charset="-120"/>
                <a:cs typeface="Times New Roman" pitchFamily="18" charset="0"/>
              </a:rPr>
              <a:t>，而抑制</a:t>
            </a:r>
            <a:r>
              <a:rPr lang="en-US" sz="3600" dirty="0" smtClean="0">
                <a:latin typeface="標楷體" pitchFamily="65" charset="-120"/>
                <a:ea typeface="標楷體" pitchFamily="65" charset="-120"/>
                <a:cs typeface="Times New Roman" pitchFamily="18" charset="0"/>
              </a:rPr>
              <a:t>neuraminidase</a:t>
            </a:r>
            <a:r>
              <a:rPr lang="zh-TW" altLang="en-US" sz="3600" dirty="0" smtClean="0">
                <a:latin typeface="標楷體" pitchFamily="65" charset="-120"/>
                <a:ea typeface="標楷體" pitchFamily="65" charset="-120"/>
                <a:cs typeface="Times New Roman" pitchFamily="18" charset="0"/>
              </a:rPr>
              <a:t>的</a:t>
            </a:r>
            <a:r>
              <a:rPr lang="en-US" sz="3600" dirty="0" smtClean="0">
                <a:latin typeface="標楷體" pitchFamily="65" charset="-120"/>
                <a:ea typeface="標楷體" pitchFamily="65" charset="-120"/>
                <a:cs typeface="Times New Roman" pitchFamily="18" charset="0"/>
              </a:rPr>
              <a:t>IC50</a:t>
            </a:r>
            <a:r>
              <a:rPr lang="zh-TW" altLang="en-US" sz="3600" dirty="0" smtClean="0">
                <a:latin typeface="標楷體" pitchFamily="65" charset="-120"/>
                <a:ea typeface="標楷體" pitchFamily="65" charset="-120"/>
                <a:cs typeface="Times New Roman" pitchFamily="18" charset="0"/>
              </a:rPr>
              <a:t>分別是</a:t>
            </a:r>
            <a:r>
              <a:rPr lang="en-US" sz="3600" dirty="0" smtClean="0">
                <a:latin typeface="標楷體" pitchFamily="65" charset="-120"/>
                <a:ea typeface="標楷體" pitchFamily="65" charset="-120"/>
                <a:cs typeface="Times New Roman" pitchFamily="18" charset="0"/>
              </a:rPr>
              <a:t>43</a:t>
            </a:r>
            <a:r>
              <a:rPr lang="zh-TW" altLang="en-US" sz="3600" dirty="0" smtClean="0">
                <a:latin typeface="標楷體" pitchFamily="65" charset="-120"/>
                <a:ea typeface="標楷體" pitchFamily="65" charset="-120"/>
                <a:cs typeface="Times New Roman" pitchFamily="18" charset="0"/>
              </a:rPr>
              <a:t>及</a:t>
            </a:r>
            <a:r>
              <a:rPr lang="en-US" sz="3600" dirty="0" smtClean="0">
                <a:latin typeface="標楷體" pitchFamily="65" charset="-120"/>
                <a:ea typeface="標楷體" pitchFamily="65" charset="-120"/>
                <a:cs typeface="Times New Roman" pitchFamily="18" charset="0"/>
              </a:rPr>
              <a:t>57mg/ml</a:t>
            </a:r>
            <a:r>
              <a:rPr lang="zh-TW" altLang="en-US" sz="3600" dirty="0" smtClean="0">
                <a:latin typeface="標楷體" pitchFamily="65" charset="-120"/>
                <a:ea typeface="標楷體" pitchFamily="65" charset="-120"/>
                <a:cs typeface="Times New Roman" pitchFamily="18" charset="0"/>
              </a:rPr>
              <a:t>，在月桃的抗病毒的有效成分實驗中，顯示</a:t>
            </a:r>
            <a:r>
              <a:rPr lang="en-US" sz="3600" dirty="0" smtClean="0">
                <a:latin typeface="標楷體" pitchFamily="65" charset="-120"/>
                <a:ea typeface="標楷體" pitchFamily="65" charset="-120"/>
                <a:cs typeface="Times New Roman" pitchFamily="18" charset="0"/>
              </a:rPr>
              <a:t>DDK</a:t>
            </a:r>
            <a:r>
              <a:rPr lang="zh-TW" altLang="en-US" sz="3600" dirty="0" smtClean="0">
                <a:latin typeface="標楷體" pitchFamily="65" charset="-120"/>
                <a:ea typeface="標楷體" pitchFamily="65" charset="-120"/>
                <a:cs typeface="Times New Roman" pitchFamily="18" charset="0"/>
              </a:rPr>
              <a:t>具有緩慢、時間依存性地抑制</a:t>
            </a:r>
            <a:r>
              <a:rPr lang="en-US" sz="3600" dirty="0" smtClean="0">
                <a:latin typeface="標楷體" pitchFamily="65" charset="-120"/>
                <a:ea typeface="標楷體" pitchFamily="65" charset="-120"/>
                <a:cs typeface="Times New Roman" pitchFamily="18" charset="0"/>
              </a:rPr>
              <a:t>neuraminidase</a:t>
            </a:r>
            <a:r>
              <a:rPr lang="zh-TW" altLang="en-US" sz="3600" dirty="0" smtClean="0">
                <a:latin typeface="標楷體" pitchFamily="65" charset="-120"/>
                <a:ea typeface="標楷體" pitchFamily="65" charset="-120"/>
                <a:cs typeface="Times New Roman" pitchFamily="18" charset="0"/>
              </a:rPr>
              <a:t>。</a:t>
            </a:r>
          </a:p>
          <a:p>
            <a:pPr>
              <a:buNone/>
            </a:pPr>
            <a:endParaRPr lang="en-US" sz="2400" dirty="0" smtClean="0"/>
          </a:p>
          <a:p>
            <a:pPr algn="ctr">
              <a:buNone/>
            </a:pPr>
            <a:r>
              <a:rPr lang="en-US" sz="2400" b="1" dirty="0" smtClean="0">
                <a:solidFill>
                  <a:srgbClr val="7030A0"/>
                </a:solidFill>
              </a:rPr>
              <a:t>[</a:t>
            </a:r>
            <a:r>
              <a:rPr lang="en-US" sz="2400" b="1" dirty="0" smtClean="0">
                <a:solidFill>
                  <a:srgbClr val="7030A0"/>
                </a:solidFill>
              </a:rPr>
              <a:t>Journal of Agricultural and Food Chemistry 2011,59,2857-2862]</a:t>
            </a:r>
            <a:endParaRPr lang="zh-TW" altLang="en-US" sz="2400" b="1" dirty="0" smtClean="0">
              <a:solidFill>
                <a:srgbClr val="7030A0"/>
              </a:solidFill>
            </a:endParaRPr>
          </a:p>
          <a:p>
            <a:pPr>
              <a:buNone/>
            </a:pPr>
            <a:endParaRPr lang="zh-TW"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428604"/>
            <a:ext cx="7498080" cy="5819796"/>
          </a:xfrm>
        </p:spPr>
        <p:txBody>
          <a:bodyPr>
            <a:normAutofit/>
          </a:bodyPr>
          <a:lstStyle/>
          <a:p>
            <a:pPr>
              <a:buNone/>
            </a:pPr>
            <a:r>
              <a:rPr lang="zh-TW" altLang="en-US" dirty="0" smtClean="0">
                <a:latin typeface="Times New Roman" pitchFamily="18" charset="0"/>
                <a:ea typeface="標楷體" pitchFamily="65" charset="-120"/>
                <a:cs typeface="Times New Roman" pitchFamily="18" charset="0"/>
              </a:rPr>
              <a:t>  在</a:t>
            </a:r>
            <a:r>
              <a:rPr lang="zh-TW" altLang="en-US" dirty="0" smtClean="0">
                <a:latin typeface="Times New Roman" pitchFamily="18" charset="0"/>
                <a:ea typeface="標楷體" pitchFamily="65" charset="-120"/>
                <a:cs typeface="Times New Roman" pitchFamily="18" charset="0"/>
              </a:rPr>
              <a:t>月桃三種主要成份針對皮膚相關的酶的抑制作用實驗發現，其中</a:t>
            </a:r>
            <a:r>
              <a:rPr lang="en-US" dirty="0" smtClean="0">
                <a:latin typeface="Times New Roman" pitchFamily="18" charset="0"/>
                <a:ea typeface="標楷體" pitchFamily="65" charset="-120"/>
                <a:cs typeface="Times New Roman" pitchFamily="18" charset="0"/>
              </a:rPr>
              <a:t>DK</a:t>
            </a:r>
            <a:r>
              <a:rPr lang="zh-TW" altLang="en-US" dirty="0" smtClean="0">
                <a:latin typeface="Times New Roman" pitchFamily="18" charset="0"/>
                <a:ea typeface="標楷體" pitchFamily="65" charset="-120"/>
                <a:cs typeface="Times New Roman" pitchFamily="18" charset="0"/>
              </a:rPr>
              <a:t>具有最強的</a:t>
            </a:r>
            <a:r>
              <a:rPr lang="en-US" dirty="0" smtClean="0">
                <a:latin typeface="Times New Roman" pitchFamily="18" charset="0"/>
                <a:ea typeface="標楷體" pitchFamily="65" charset="-120"/>
                <a:cs typeface="Times New Roman" pitchFamily="18" charset="0"/>
              </a:rPr>
              <a:t>DPPH</a:t>
            </a:r>
            <a:r>
              <a:rPr lang="zh-TW" altLang="en-US"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ABTS</a:t>
            </a:r>
            <a:r>
              <a:rPr lang="zh-TW" altLang="en-US" dirty="0" smtClean="0">
                <a:latin typeface="Times New Roman" pitchFamily="18" charset="0"/>
                <a:ea typeface="標楷體" pitchFamily="65" charset="-120"/>
                <a:cs typeface="Times New Roman" pitchFamily="18" charset="0"/>
              </a:rPr>
              <a:t>及</a:t>
            </a:r>
            <a:r>
              <a:rPr lang="en-US" dirty="0" smtClean="0">
                <a:latin typeface="Times New Roman" pitchFamily="18" charset="0"/>
                <a:ea typeface="標楷體" pitchFamily="65" charset="-120"/>
                <a:cs typeface="Times New Roman" pitchFamily="18" charset="0"/>
              </a:rPr>
              <a:t>PMS-NADH</a:t>
            </a:r>
            <a:r>
              <a:rPr lang="zh-TW" altLang="en-US" dirty="0" smtClean="0">
                <a:latin typeface="Times New Roman" pitchFamily="18" charset="0"/>
                <a:ea typeface="標楷體" pitchFamily="65" charset="-120"/>
                <a:cs typeface="Times New Roman" pitchFamily="18" charset="0"/>
              </a:rPr>
              <a:t>的清除</a:t>
            </a:r>
            <a:r>
              <a:rPr lang="zh-TW" altLang="en-US" dirty="0" smtClean="0">
                <a:latin typeface="Times New Roman" pitchFamily="18" charset="0"/>
                <a:ea typeface="標楷體" pitchFamily="65" charset="-120"/>
                <a:cs typeface="Times New Roman" pitchFamily="18" charset="0"/>
              </a:rPr>
              <a:t>作用</a:t>
            </a:r>
            <a:r>
              <a:rPr lang="en-US" altLang="zh-TW" dirty="0" smtClean="0">
                <a:latin typeface="Times New Roman" pitchFamily="18" charset="0"/>
                <a:ea typeface="標楷體" pitchFamily="65" charset="-120"/>
                <a:cs typeface="Times New Roman" pitchFamily="18" charset="0"/>
              </a:rPr>
              <a:t>I</a:t>
            </a:r>
            <a:r>
              <a:rPr lang="en-US" dirty="0" smtClean="0">
                <a:latin typeface="Times New Roman" pitchFamily="18" charset="0"/>
                <a:ea typeface="標楷體" pitchFamily="65" charset="-120"/>
                <a:cs typeface="Times New Roman" pitchFamily="18" charset="0"/>
              </a:rPr>
              <a:t>C</a:t>
            </a:r>
            <a:r>
              <a:rPr lang="en-US" baseline="-25000" dirty="0" smtClean="0">
                <a:latin typeface="Times New Roman" pitchFamily="18" charset="0"/>
                <a:ea typeface="標楷體" pitchFamily="65" charset="-120"/>
                <a:cs typeface="Times New Roman" pitchFamily="18" charset="0"/>
              </a:rPr>
              <a:t>50</a:t>
            </a:r>
            <a:r>
              <a:rPr lang="zh-TW" altLang="en-US" dirty="0" smtClean="0">
                <a:latin typeface="Times New Roman" pitchFamily="18" charset="0"/>
                <a:ea typeface="標楷體" pitchFamily="65" charset="-120"/>
                <a:cs typeface="Times New Roman" pitchFamily="18" charset="0"/>
              </a:rPr>
              <a:t>分別是</a:t>
            </a:r>
            <a:r>
              <a:rPr lang="en-US" dirty="0" smtClean="0">
                <a:latin typeface="Times New Roman" pitchFamily="18" charset="0"/>
                <a:ea typeface="標楷體" pitchFamily="65" charset="-120"/>
                <a:cs typeface="Times New Roman" pitchFamily="18" charset="0"/>
              </a:rPr>
              <a:t>122.14</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1.40</a:t>
            </a:r>
            <a:r>
              <a:rPr lang="zh-TW" altLang="en-US"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110.08</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3.34</a:t>
            </a:r>
            <a:r>
              <a:rPr lang="zh-TW" altLang="en-US" dirty="0" smtClean="0">
                <a:latin typeface="Times New Roman" pitchFamily="18" charset="0"/>
                <a:ea typeface="標楷體" pitchFamily="65" charset="-120"/>
                <a:cs typeface="Times New Roman" pitchFamily="18" charset="0"/>
              </a:rPr>
              <a:t>及</a:t>
            </a:r>
            <a:r>
              <a:rPr lang="en-US" dirty="0" smtClean="0">
                <a:latin typeface="Times New Roman" pitchFamily="18" charset="0"/>
                <a:ea typeface="標楷體" pitchFamily="65" charset="-120"/>
                <a:cs typeface="Times New Roman" pitchFamily="18" charset="0"/>
              </a:rPr>
              <a:t>127.78</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4.75 </a:t>
            </a:r>
            <a:r>
              <a:rPr lang="en-US" altLang="zh-TW" dirty="0" err="1" smtClean="0">
                <a:latin typeface="Times New Roman" pitchFamily="18" charset="0"/>
                <a:ea typeface="標楷體" pitchFamily="65" charset="-120"/>
                <a:cs typeface="Times New Roman" pitchFamily="18" charset="0"/>
              </a:rPr>
              <a:t>μ</a:t>
            </a:r>
            <a:r>
              <a:rPr lang="en-US" dirty="0" err="1" smtClean="0">
                <a:latin typeface="Times New Roman" pitchFamily="18" charset="0"/>
                <a:ea typeface="標楷體" pitchFamily="65" charset="-120"/>
                <a:cs typeface="Times New Roman" pitchFamily="18" charset="0"/>
              </a:rPr>
              <a:t>g</a:t>
            </a:r>
            <a:r>
              <a:rPr lang="en-US" dirty="0" smtClean="0">
                <a:latin typeface="Times New Roman" pitchFamily="18" charset="0"/>
                <a:ea typeface="標楷體" pitchFamily="65" charset="-120"/>
                <a:cs typeface="Times New Roman" pitchFamily="18" charset="0"/>
              </a:rPr>
              <a:t>/ml) </a:t>
            </a:r>
            <a:r>
              <a:rPr lang="zh-TW" altLang="en-US" dirty="0" smtClean="0">
                <a:latin typeface="Times New Roman" pitchFamily="18" charset="0"/>
                <a:ea typeface="標楷體" pitchFamily="65" charset="-120"/>
                <a:cs typeface="Times New Roman" pitchFamily="18" charset="0"/>
              </a:rPr>
              <a:t>，</a:t>
            </a:r>
            <a:endParaRPr lang="en-US" altLang="zh-TW" dirty="0" smtClean="0">
              <a:latin typeface="Times New Roman" pitchFamily="18" charset="0"/>
              <a:ea typeface="標楷體" pitchFamily="65" charset="-120"/>
              <a:cs typeface="Times New Roman" pitchFamily="18" charset="0"/>
            </a:endParaRPr>
          </a:p>
          <a:p>
            <a:pPr>
              <a:buNone/>
            </a:pPr>
            <a:r>
              <a:rPr lang="en-US" altLang="zh-TW" dirty="0" smtClean="0">
                <a:latin typeface="Times New Roman" pitchFamily="18" charset="0"/>
                <a:ea typeface="標楷體" pitchFamily="65" charset="-120"/>
                <a:cs typeface="Times New Roman" pitchFamily="18" charset="0"/>
              </a:rPr>
              <a:t> </a:t>
            </a:r>
            <a:r>
              <a:rPr lang="en-US" altLang="zh-TW" dirty="0" smtClean="0">
                <a:latin typeface="Times New Roman" pitchFamily="18" charset="0"/>
                <a:ea typeface="標楷體" pitchFamily="65" charset="-120"/>
                <a:cs typeface="Times New Roman" pitchFamily="18" charset="0"/>
              </a:rPr>
              <a:t>  </a:t>
            </a:r>
            <a:r>
              <a:rPr lang="zh-TW" altLang="en-US" dirty="0" smtClean="0">
                <a:latin typeface="Times New Roman" pitchFamily="18" charset="0"/>
                <a:ea typeface="標楷體" pitchFamily="65" charset="-120"/>
                <a:cs typeface="Times New Roman" pitchFamily="18" charset="0"/>
              </a:rPr>
              <a:t>且</a:t>
            </a:r>
            <a:r>
              <a:rPr lang="en-US" dirty="0" smtClean="0">
                <a:latin typeface="Times New Roman" pitchFamily="18" charset="0"/>
                <a:ea typeface="標楷體" pitchFamily="65" charset="-120"/>
                <a:cs typeface="Times New Roman" pitchFamily="18" charset="0"/>
              </a:rPr>
              <a:t>DK</a:t>
            </a:r>
            <a:r>
              <a:rPr lang="zh-TW" altLang="en-US" dirty="0" smtClean="0">
                <a:latin typeface="Times New Roman" pitchFamily="18" charset="0"/>
                <a:ea typeface="標楷體" pitchFamily="65" charset="-120"/>
                <a:cs typeface="Times New Roman" pitchFamily="18" charset="0"/>
              </a:rPr>
              <a:t>在</a:t>
            </a:r>
            <a:r>
              <a:rPr lang="zh-TW" altLang="en-US" dirty="0" smtClean="0">
                <a:latin typeface="Times New Roman" pitchFamily="18" charset="0"/>
                <a:ea typeface="標楷體" pitchFamily="65" charset="-120"/>
                <a:cs typeface="Times New Roman" pitchFamily="18" charset="0"/>
              </a:rPr>
              <a:t>抑制</a:t>
            </a:r>
            <a:r>
              <a:rPr lang="en-US" altLang="zh-TW" dirty="0" err="1" smtClean="0">
                <a:latin typeface="Times New Roman" pitchFamily="18" charset="0"/>
                <a:ea typeface="標楷體" pitchFamily="65" charset="-120"/>
                <a:cs typeface="Times New Roman" pitchFamily="18" charset="0"/>
              </a:rPr>
              <a:t>c</a:t>
            </a:r>
            <a:r>
              <a:rPr lang="en-US" dirty="0" err="1" smtClean="0">
                <a:latin typeface="Times New Roman" pitchFamily="18" charset="0"/>
                <a:ea typeface="標楷體" pitchFamily="65" charset="-120"/>
                <a:cs typeface="Times New Roman" pitchFamily="18" charset="0"/>
              </a:rPr>
              <a:t>ollagenase</a:t>
            </a:r>
            <a:r>
              <a:rPr lang="en-US" dirty="0" smtClean="0">
                <a:latin typeface="Times New Roman" pitchFamily="18" charset="0"/>
                <a:ea typeface="標楷體" pitchFamily="65" charset="-120"/>
                <a:cs typeface="Times New Roman" pitchFamily="18" charset="0"/>
              </a:rPr>
              <a:t> </a:t>
            </a:r>
            <a:r>
              <a:rPr lang="en-US" dirty="0" err="1" smtClean="0">
                <a:latin typeface="Times New Roman" pitchFamily="18" charset="0"/>
                <a:ea typeface="標楷體" pitchFamily="65" charset="-120"/>
                <a:cs typeface="Times New Roman" pitchFamily="18" charset="0"/>
              </a:rPr>
              <a:t>elastase</a:t>
            </a:r>
            <a:r>
              <a:rPr lang="en-US" dirty="0" smtClean="0">
                <a:latin typeface="Times New Roman" pitchFamily="18" charset="0"/>
                <a:ea typeface="標楷體" pitchFamily="65" charset="-120"/>
                <a:cs typeface="Times New Roman" pitchFamily="18" charset="0"/>
              </a:rPr>
              <a:t> </a:t>
            </a:r>
            <a:r>
              <a:rPr lang="en-US" dirty="0" err="1" smtClean="0">
                <a:latin typeface="Times New Roman" pitchFamily="18" charset="0"/>
                <a:ea typeface="標楷體" pitchFamily="65" charset="-120"/>
                <a:cs typeface="Times New Roman" pitchFamily="18" charset="0"/>
              </a:rPr>
              <a:t>hyaluronidase</a:t>
            </a:r>
            <a:r>
              <a:rPr lang="zh-TW" altLang="en-US" dirty="0" smtClean="0">
                <a:latin typeface="Times New Roman" pitchFamily="18" charset="0"/>
                <a:ea typeface="標楷體" pitchFamily="65" charset="-120"/>
                <a:cs typeface="Times New Roman" pitchFamily="18" charset="0"/>
              </a:rPr>
              <a:t>及</a:t>
            </a:r>
            <a:r>
              <a:rPr lang="en-US" dirty="0" err="1" smtClean="0">
                <a:latin typeface="Times New Roman" pitchFamily="18" charset="0"/>
                <a:ea typeface="標楷體" pitchFamily="65" charset="-120"/>
                <a:cs typeface="Times New Roman" pitchFamily="18" charset="0"/>
              </a:rPr>
              <a:t>Tyrosinase</a:t>
            </a:r>
            <a:r>
              <a:rPr lang="zh-TW" altLang="en-US" dirty="0" smtClean="0">
                <a:latin typeface="Times New Roman" pitchFamily="18" charset="0"/>
                <a:ea typeface="標楷體" pitchFamily="65" charset="-120"/>
                <a:cs typeface="Times New Roman" pitchFamily="18" charset="0"/>
              </a:rPr>
              <a:t>皆呈現最強的抑制作用</a:t>
            </a:r>
            <a:r>
              <a:rPr lang="en-US" dirty="0" smtClean="0">
                <a:latin typeface="Times New Roman" pitchFamily="18" charset="0"/>
                <a:ea typeface="標楷體" pitchFamily="65" charset="-120"/>
                <a:cs typeface="Times New Roman" pitchFamily="18" charset="0"/>
              </a:rPr>
              <a:t>(IC</a:t>
            </a:r>
            <a:r>
              <a:rPr lang="en-US" baseline="-25000" dirty="0" smtClean="0">
                <a:latin typeface="Times New Roman" pitchFamily="18" charset="0"/>
                <a:ea typeface="標楷體" pitchFamily="65" charset="-120"/>
                <a:cs typeface="Times New Roman" pitchFamily="18" charset="0"/>
              </a:rPr>
              <a:t>50</a:t>
            </a:r>
            <a:r>
              <a:rPr lang="zh-TW" altLang="en-US" dirty="0" smtClean="0">
                <a:latin typeface="Times New Roman" pitchFamily="18" charset="0"/>
                <a:ea typeface="標楷體" pitchFamily="65" charset="-120"/>
                <a:cs typeface="Times New Roman" pitchFamily="18" charset="0"/>
              </a:rPr>
              <a:t>分別是</a:t>
            </a:r>
            <a:r>
              <a:rPr lang="en-US" dirty="0" smtClean="0">
                <a:latin typeface="Times New Roman" pitchFamily="18" charset="0"/>
                <a:ea typeface="標楷體" pitchFamily="65" charset="-120"/>
                <a:cs typeface="Times New Roman" pitchFamily="18" charset="0"/>
              </a:rPr>
              <a:t>24.93</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0.97.19341</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0.61.19.48</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0.24.766.67</a:t>
            </a:r>
            <a:r>
              <a:rPr lang="en-US" altLang="zh-TW" dirty="0" smtClean="0">
                <a:latin typeface="Times New Roman" pitchFamily="18" charset="0"/>
                <a:ea typeface="標楷體" pitchFamily="65" charset="-120"/>
                <a:cs typeface="Times New Roman" pitchFamily="18" charset="0"/>
              </a:rPr>
              <a:t>±</a:t>
            </a:r>
            <a:r>
              <a:rPr lang="en-US" dirty="0" smtClean="0">
                <a:latin typeface="Times New Roman" pitchFamily="18" charset="0"/>
                <a:ea typeface="標楷體" pitchFamily="65" charset="-120"/>
                <a:cs typeface="Times New Roman" pitchFamily="18" charset="0"/>
              </a:rPr>
              <a:t>0.05</a:t>
            </a:r>
            <a:r>
              <a:rPr lang="en-US" altLang="zh-TW" dirty="0" smtClean="0">
                <a:latin typeface="Times New Roman" pitchFamily="18" charset="0"/>
                <a:ea typeface="標楷體" pitchFamily="65" charset="-120"/>
                <a:cs typeface="Times New Roman" pitchFamily="18" charset="0"/>
              </a:rPr>
              <a:t>μ</a:t>
            </a:r>
            <a:r>
              <a:rPr lang="en-US" dirty="0" smtClean="0">
                <a:latin typeface="Times New Roman" pitchFamily="18" charset="0"/>
                <a:ea typeface="標楷體" pitchFamily="65" charset="-120"/>
                <a:cs typeface="Times New Roman" pitchFamily="18" charset="0"/>
              </a:rPr>
              <a:t>g/ml)</a:t>
            </a:r>
            <a:r>
              <a:rPr lang="zh-TW" altLang="en-US" dirty="0" smtClean="0">
                <a:latin typeface="Times New Roman" pitchFamily="18" charset="0"/>
                <a:ea typeface="標楷體" pitchFamily="65" charset="-120"/>
                <a:cs typeface="Times New Roman" pitchFamily="18" charset="0"/>
              </a:rPr>
              <a:t>。</a:t>
            </a:r>
          </a:p>
          <a:p>
            <a:endParaRPr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142852"/>
            <a:ext cx="7498080" cy="6357982"/>
          </a:xfrm>
        </p:spPr>
        <p:txBody>
          <a:bodyPr>
            <a:noAutofit/>
          </a:bodyPr>
          <a:lstStyle/>
          <a:p>
            <a:pPr>
              <a:buNone/>
            </a:pPr>
            <a:r>
              <a:rPr lang="en-US" dirty="0" smtClean="0">
                <a:latin typeface="標楷體" pitchFamily="65" charset="-120"/>
                <a:ea typeface="標楷體" pitchFamily="65" charset="-120"/>
                <a:cs typeface="Times New Roman" pitchFamily="18" charset="0"/>
              </a:rPr>
              <a:t>  </a:t>
            </a:r>
            <a:r>
              <a:rPr lang="en-US" sz="4000" dirty="0" smtClean="0">
                <a:latin typeface="標楷體" pitchFamily="65" charset="-120"/>
                <a:ea typeface="標楷體" pitchFamily="65" charset="-120"/>
                <a:cs typeface="Times New Roman" pitchFamily="18" charset="0"/>
              </a:rPr>
              <a:t>2011</a:t>
            </a:r>
            <a:r>
              <a:rPr lang="zh-TW" altLang="en-US" sz="4000" dirty="0" smtClean="0">
                <a:latin typeface="標楷體" pitchFamily="65" charset="-120"/>
                <a:ea typeface="標楷體" pitchFamily="65" charset="-120"/>
                <a:cs typeface="Times New Roman" pitchFamily="18" charset="0"/>
              </a:rPr>
              <a:t>年</a:t>
            </a:r>
            <a:r>
              <a:rPr lang="en-US" sz="4000" dirty="0" err="1" smtClean="0">
                <a:latin typeface="標楷體" pitchFamily="65" charset="-120"/>
                <a:ea typeface="標楷體" pitchFamily="65" charset="-120"/>
                <a:cs typeface="Times New Roman" pitchFamily="18" charset="0"/>
              </a:rPr>
              <a:t>Fernanda</a:t>
            </a:r>
            <a:r>
              <a:rPr lang="en-US" sz="4000" dirty="0" smtClean="0">
                <a:latin typeface="標楷體" pitchFamily="65" charset="-120"/>
                <a:ea typeface="標楷體" pitchFamily="65" charset="-120"/>
                <a:cs typeface="Times New Roman" pitchFamily="18" charset="0"/>
              </a:rPr>
              <a:t> Y.R. de A.</a:t>
            </a:r>
            <a:r>
              <a:rPr lang="zh-TW" altLang="en-US" sz="4000" dirty="0" smtClean="0">
                <a:latin typeface="標楷體" pitchFamily="65" charset="-120"/>
                <a:ea typeface="標楷體" pitchFamily="65" charset="-120"/>
                <a:cs typeface="Times New Roman" pitchFamily="18" charset="0"/>
              </a:rPr>
              <a:t>等人發表月桃</a:t>
            </a:r>
            <a:r>
              <a:rPr lang="zh-TW" altLang="en-US" sz="4000" dirty="0" smtClean="0">
                <a:latin typeface="標楷體" pitchFamily="65" charset="-120"/>
                <a:ea typeface="標楷體" pitchFamily="65" charset="-120"/>
                <a:cs typeface="Times New Roman" pitchFamily="18" charset="0"/>
              </a:rPr>
              <a:t>葉萃取之精油</a:t>
            </a:r>
            <a:r>
              <a:rPr lang="zh-TW" altLang="en-US" sz="4000" dirty="0" smtClean="0">
                <a:latin typeface="標楷體" pitchFamily="65" charset="-120"/>
                <a:ea typeface="標楷體" pitchFamily="65" charset="-120"/>
                <a:cs typeface="Times New Roman" pitchFamily="18" charset="0"/>
              </a:rPr>
              <a:t>在動物實驗中呈現</a:t>
            </a:r>
            <a:r>
              <a:rPr lang="en-US" sz="4000" dirty="0" smtClean="0">
                <a:latin typeface="標楷體" pitchFamily="65" charset="-120"/>
                <a:ea typeface="標楷體" pitchFamily="65" charset="-120"/>
                <a:cs typeface="Times New Roman" pitchFamily="18" charset="0"/>
              </a:rPr>
              <a:t>&lt;</a:t>
            </a:r>
            <a:r>
              <a:rPr lang="zh-TW" altLang="en-US" sz="4000" dirty="0" smtClean="0">
                <a:latin typeface="標楷體" pitchFamily="65" charset="-120"/>
                <a:ea typeface="標楷體" pitchFamily="65" charset="-120"/>
                <a:cs typeface="Times New Roman" pitchFamily="18" charset="0"/>
              </a:rPr>
              <a:t>以</a:t>
            </a:r>
            <a:r>
              <a:rPr lang="en-US" sz="4000" dirty="0" smtClean="0">
                <a:latin typeface="標楷體" pitchFamily="65" charset="-120"/>
                <a:ea typeface="標楷體" pitchFamily="65" charset="-120"/>
                <a:cs typeface="Times New Roman" pitchFamily="18" charset="0"/>
              </a:rPr>
              <a:t>100</a:t>
            </a:r>
            <a:r>
              <a:rPr lang="zh-TW" altLang="en-US" sz="4000" dirty="0" smtClean="0">
                <a:latin typeface="標楷體" pitchFamily="65" charset="-120"/>
                <a:ea typeface="標楷體" pitchFamily="65" charset="-120"/>
                <a:cs typeface="Times New Roman" pitchFamily="18" charset="0"/>
              </a:rPr>
              <a:t>及</a:t>
            </a:r>
            <a:r>
              <a:rPr lang="en-US" sz="4000" dirty="0" smtClean="0">
                <a:latin typeface="標楷體" pitchFamily="65" charset="-120"/>
                <a:ea typeface="標楷體" pitchFamily="65" charset="-120"/>
                <a:cs typeface="Times New Roman" pitchFamily="18" charset="0"/>
              </a:rPr>
              <a:t>200mg/kg</a:t>
            </a:r>
            <a:r>
              <a:rPr lang="zh-TW" altLang="en-US" sz="4000" dirty="0" smtClean="0">
                <a:latin typeface="標楷體" pitchFamily="65" charset="-120"/>
                <a:ea typeface="標楷體" pitchFamily="65" charset="-120"/>
                <a:cs typeface="Times New Roman" pitchFamily="18" charset="0"/>
              </a:rPr>
              <a:t>的劑量</a:t>
            </a:r>
            <a:r>
              <a:rPr lang="en-US" sz="4000" dirty="0" smtClean="0">
                <a:latin typeface="標楷體" pitchFamily="65" charset="-120"/>
                <a:ea typeface="標楷體" pitchFamily="65" charset="-120"/>
                <a:cs typeface="Times New Roman" pitchFamily="18" charset="0"/>
              </a:rPr>
              <a:t>(</a:t>
            </a:r>
            <a:r>
              <a:rPr lang="zh-TW" altLang="en-US" sz="4000" dirty="0" smtClean="0">
                <a:latin typeface="標楷體" pitchFamily="65" charset="-120"/>
                <a:ea typeface="標楷體" pitchFamily="65" charset="-120"/>
                <a:cs typeface="Times New Roman" pitchFamily="18" charset="0"/>
              </a:rPr>
              <a:t>腹腔給藥</a:t>
            </a:r>
            <a:r>
              <a:rPr lang="en-US" sz="4000" dirty="0" smtClean="0">
                <a:latin typeface="標楷體" pitchFamily="65" charset="-120"/>
                <a:ea typeface="標楷體" pitchFamily="65" charset="-120"/>
                <a:cs typeface="Times New Roman" pitchFamily="18" charset="0"/>
              </a:rPr>
              <a:t>)</a:t>
            </a:r>
            <a:r>
              <a:rPr lang="zh-TW" altLang="en-US" sz="4000" dirty="0" smtClean="0">
                <a:latin typeface="標楷體" pitchFamily="65" charset="-120"/>
                <a:ea typeface="標楷體" pitchFamily="65" charset="-120"/>
                <a:cs typeface="Times New Roman" pitchFamily="18" charset="0"/>
              </a:rPr>
              <a:t>可以緩解因為</a:t>
            </a:r>
            <a:r>
              <a:rPr lang="en-US" sz="4000" dirty="0" err="1" smtClean="0">
                <a:latin typeface="標楷體" pitchFamily="65" charset="-120"/>
                <a:ea typeface="標楷體" pitchFamily="65" charset="-120"/>
                <a:cs typeface="Times New Roman" pitchFamily="18" charset="0"/>
              </a:rPr>
              <a:t>Ketamaine</a:t>
            </a:r>
            <a:r>
              <a:rPr lang="zh-TW" altLang="en-US" sz="4000" dirty="0" smtClean="0">
                <a:latin typeface="標楷體" pitchFamily="65" charset="-120"/>
                <a:ea typeface="標楷體" pitchFamily="65" charset="-120"/>
                <a:cs typeface="Times New Roman" pitchFamily="18" charset="0"/>
              </a:rPr>
              <a:t>所引起的過動</a:t>
            </a:r>
            <a:r>
              <a:rPr lang="zh-TW" altLang="en-US" sz="4000" dirty="0" smtClean="0">
                <a:latin typeface="標楷體" pitchFamily="65" charset="-120"/>
                <a:ea typeface="標楷體" pitchFamily="65" charset="-120"/>
                <a:cs typeface="Times New Roman" pitchFamily="18" charset="0"/>
              </a:rPr>
              <a:t>症</a:t>
            </a:r>
            <a:endParaRPr lang="en-US" altLang="zh-TW" sz="4000" dirty="0" smtClean="0">
              <a:latin typeface="標楷體" pitchFamily="65" charset="-120"/>
              <a:ea typeface="標楷體" pitchFamily="65" charset="-120"/>
              <a:cs typeface="Times New Roman" pitchFamily="18" charset="0"/>
            </a:endParaRPr>
          </a:p>
          <a:p>
            <a:pPr>
              <a:buNone/>
            </a:pPr>
            <a:endParaRPr lang="en-US" dirty="0" smtClean="0">
              <a:latin typeface="標楷體" pitchFamily="65" charset="-120"/>
              <a:ea typeface="標楷體" pitchFamily="65" charset="-120"/>
              <a:cs typeface="Times New Roman" pitchFamily="18" charset="0"/>
            </a:endParaRPr>
          </a:p>
          <a:p>
            <a:pPr algn="ctr">
              <a:buNone/>
            </a:pPr>
            <a:r>
              <a:rPr lang="en-US" sz="2400" b="1" dirty="0" smtClean="0">
                <a:solidFill>
                  <a:srgbClr val="7030A0"/>
                </a:solidFill>
                <a:latin typeface="標楷體" pitchFamily="65" charset="-120"/>
                <a:ea typeface="標楷體" pitchFamily="65" charset="-120"/>
                <a:cs typeface="Times New Roman" pitchFamily="18" charset="0"/>
              </a:rPr>
              <a:t>[</a:t>
            </a:r>
            <a:r>
              <a:rPr lang="en-US" sz="2400" b="1" dirty="0" smtClean="0">
                <a:solidFill>
                  <a:srgbClr val="7030A0"/>
                </a:solidFill>
                <a:latin typeface="標楷體" pitchFamily="65" charset="-120"/>
                <a:ea typeface="標楷體" pitchFamily="65" charset="-120"/>
                <a:cs typeface="Times New Roman" pitchFamily="18" charset="0"/>
              </a:rPr>
              <a:t>Journal of pharmacy and pharmacology 2011,63;1103~1110</a:t>
            </a:r>
            <a:r>
              <a:rPr lang="en-US" sz="2400" b="1" dirty="0" smtClean="0">
                <a:solidFill>
                  <a:srgbClr val="7030A0"/>
                </a:solidFill>
                <a:latin typeface="標楷體" pitchFamily="65" charset="-120"/>
                <a:ea typeface="標楷體" pitchFamily="65" charset="-120"/>
                <a:cs typeface="Times New Roman" pitchFamily="18" charset="0"/>
              </a:rPr>
              <a:t>]</a:t>
            </a:r>
            <a:endParaRPr lang="zh-TW" altLang="en-US" b="1" dirty="0" smtClean="0">
              <a:solidFill>
                <a:srgbClr val="7030A0"/>
              </a:solidFill>
              <a:latin typeface="標楷體" pitchFamily="65" charset="-120"/>
              <a:ea typeface="標楷體" pitchFamily="65" charset="-120"/>
              <a:cs typeface="Times New Roman" pitchFamily="18" charset="0"/>
            </a:endParaRPr>
          </a:p>
          <a:p>
            <a:pPr>
              <a:buNone/>
            </a:pPr>
            <a:r>
              <a:rPr lang="zh-TW" altLang="en-US" dirty="0" smtClean="0">
                <a:latin typeface="標楷體" pitchFamily="65" charset="-120"/>
                <a:ea typeface="標楷體" pitchFamily="65" charset="-120"/>
                <a:cs typeface="Times New Roman" pitchFamily="18" charset="0"/>
              </a:rPr>
              <a:t> </a:t>
            </a:r>
            <a:r>
              <a:rPr lang="zh-TW" altLang="en-US" dirty="0" smtClean="0">
                <a:latin typeface="標楷體" pitchFamily="65" charset="-120"/>
                <a:ea typeface="標楷體" pitchFamily="65" charset="-120"/>
                <a:cs typeface="Times New Roman" pitchFamily="18" charset="0"/>
              </a:rPr>
              <a:t> </a:t>
            </a:r>
            <a:endParaRPr lang="zh-TW" altLang="en-US" dirty="0">
              <a:latin typeface="標楷體" pitchFamily="65" charset="-120"/>
              <a:ea typeface="標楷體" pitchFamily="65" charset="-12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142852"/>
            <a:ext cx="7498080" cy="6357982"/>
          </a:xfrm>
        </p:spPr>
        <p:txBody>
          <a:bodyPr>
            <a:noAutofit/>
          </a:bodyPr>
          <a:lstStyle/>
          <a:p>
            <a:pPr>
              <a:buNone/>
            </a:pPr>
            <a:r>
              <a:rPr lang="en-US" dirty="0" smtClean="0">
                <a:latin typeface="標楷體" pitchFamily="65" charset="-120"/>
                <a:ea typeface="標楷體" pitchFamily="65" charset="-120"/>
                <a:cs typeface="Times New Roman" pitchFamily="18" charset="0"/>
              </a:rPr>
              <a:t>  </a:t>
            </a:r>
            <a:r>
              <a:rPr lang="en-US" sz="3600" dirty="0" smtClean="0">
                <a:latin typeface="標楷體" pitchFamily="65" charset="-120"/>
                <a:ea typeface="標楷體" pitchFamily="65" charset="-120"/>
                <a:cs typeface="Times New Roman" pitchFamily="18" charset="0"/>
              </a:rPr>
              <a:t>2005 </a:t>
            </a:r>
            <a:r>
              <a:rPr lang="en-US" sz="3600" dirty="0" smtClean="0">
                <a:latin typeface="標楷體" pitchFamily="65" charset="-120"/>
                <a:ea typeface="標楷體" pitchFamily="65" charset="-120"/>
                <a:cs typeface="Times New Roman" pitchFamily="18" charset="0"/>
              </a:rPr>
              <a:t>F.V.S de </a:t>
            </a:r>
            <a:r>
              <a:rPr lang="en-US" sz="3600" dirty="0" err="1" smtClean="0">
                <a:latin typeface="標楷體" pitchFamily="65" charset="-120"/>
                <a:ea typeface="標楷體" pitchFamily="65" charset="-120"/>
                <a:cs typeface="Times New Roman" pitchFamily="18" charset="0"/>
              </a:rPr>
              <a:t>Araujo</a:t>
            </a:r>
            <a:r>
              <a:rPr lang="en-US" sz="3600" dirty="0" smtClean="0">
                <a:latin typeface="標楷體" pitchFamily="65" charset="-120"/>
                <a:ea typeface="標楷體" pitchFamily="65" charset="-120"/>
                <a:cs typeface="Times New Roman" pitchFamily="18" charset="0"/>
              </a:rPr>
              <a:t> </a:t>
            </a:r>
            <a:r>
              <a:rPr lang="en-US" sz="3600" dirty="0" err="1" smtClean="0">
                <a:latin typeface="標楷體" pitchFamily="65" charset="-120"/>
                <a:ea typeface="標楷體" pitchFamily="65" charset="-120"/>
                <a:cs typeface="Times New Roman" pitchFamily="18" charset="0"/>
              </a:rPr>
              <a:t>Pinho</a:t>
            </a:r>
            <a:r>
              <a:rPr lang="en-US" sz="3600" dirty="0" smtClean="0">
                <a:latin typeface="標楷體" pitchFamily="65" charset="-120"/>
                <a:ea typeface="標楷體" pitchFamily="65" charset="-120"/>
                <a:cs typeface="Times New Roman" pitchFamily="18" charset="0"/>
              </a:rPr>
              <a:t> </a:t>
            </a:r>
            <a:r>
              <a:rPr lang="zh-TW" altLang="en-US" sz="3600" dirty="0" smtClean="0">
                <a:latin typeface="標楷體" pitchFamily="65" charset="-120"/>
                <a:ea typeface="標楷體" pitchFamily="65" charset="-120"/>
                <a:cs typeface="Times New Roman" pitchFamily="18" charset="0"/>
              </a:rPr>
              <a:t>等</a:t>
            </a:r>
            <a:r>
              <a:rPr lang="zh-TW" altLang="en-US" sz="3600" dirty="0" smtClean="0">
                <a:latin typeface="標楷體" pitchFamily="65" charset="-120"/>
                <a:ea typeface="標楷體" pitchFamily="65" charset="-120"/>
                <a:cs typeface="Times New Roman" pitchFamily="18" charset="0"/>
              </a:rPr>
              <a:t>人報導以</a:t>
            </a:r>
            <a:r>
              <a:rPr lang="zh-TW" altLang="en-US" sz="3600" dirty="0" smtClean="0">
                <a:latin typeface="標楷體" pitchFamily="65" charset="-120"/>
                <a:ea typeface="標楷體" pitchFamily="65" charset="-120"/>
                <a:cs typeface="Times New Roman" pitchFamily="18" charset="0"/>
              </a:rPr>
              <a:t>口服方式投與老鼠</a:t>
            </a:r>
            <a:r>
              <a:rPr lang="zh-TW" altLang="en-US" sz="3600" dirty="0" smtClean="0">
                <a:latin typeface="標楷體" pitchFamily="65" charset="-120"/>
                <a:ea typeface="標楷體" pitchFamily="65" charset="-120"/>
                <a:cs typeface="Times New Roman" pitchFamily="18" charset="0"/>
              </a:rPr>
              <a:t>，對醋酸</a:t>
            </a:r>
            <a:r>
              <a:rPr lang="zh-TW" altLang="en-US" sz="3600" dirty="0" smtClean="0">
                <a:latin typeface="標楷體" pitchFamily="65" charset="-120"/>
                <a:ea typeface="標楷體" pitchFamily="65" charset="-120"/>
                <a:cs typeface="Times New Roman" pitchFamily="18" charset="0"/>
              </a:rPr>
              <a:t>扭體實驗及熱板實驗中均呈現月桃葉的精油具有意義的止痛作用。</a:t>
            </a:r>
          </a:p>
          <a:p>
            <a:pPr>
              <a:buNone/>
            </a:pPr>
            <a:endParaRPr lang="en-US" dirty="0" smtClean="0">
              <a:latin typeface="標楷體" pitchFamily="65" charset="-120"/>
              <a:ea typeface="標楷體" pitchFamily="65" charset="-120"/>
              <a:cs typeface="Times New Roman" pitchFamily="18" charset="0"/>
            </a:endParaRPr>
          </a:p>
          <a:p>
            <a:pPr algn="ctr">
              <a:buNone/>
            </a:pPr>
            <a:endParaRPr lang="en-US" b="1" dirty="0" smtClean="0">
              <a:solidFill>
                <a:srgbClr val="7030A0"/>
              </a:solidFill>
              <a:latin typeface="標楷體" pitchFamily="65" charset="-120"/>
              <a:ea typeface="標楷體" pitchFamily="65" charset="-120"/>
              <a:cs typeface="Times New Roman" pitchFamily="18" charset="0"/>
            </a:endParaRPr>
          </a:p>
          <a:p>
            <a:pPr algn="ctr">
              <a:buNone/>
            </a:pPr>
            <a:endParaRPr lang="en-US" b="1" dirty="0" smtClean="0">
              <a:solidFill>
                <a:srgbClr val="7030A0"/>
              </a:solidFill>
              <a:latin typeface="標楷體" pitchFamily="65" charset="-120"/>
              <a:ea typeface="標楷體" pitchFamily="65" charset="-120"/>
              <a:cs typeface="Times New Roman" pitchFamily="18" charset="0"/>
            </a:endParaRPr>
          </a:p>
          <a:p>
            <a:pPr algn="ctr">
              <a:buNone/>
            </a:pPr>
            <a:r>
              <a:rPr lang="en-US" b="1" dirty="0" smtClean="0">
                <a:solidFill>
                  <a:srgbClr val="7030A0"/>
                </a:solidFill>
                <a:latin typeface="標楷體" pitchFamily="65" charset="-120"/>
                <a:ea typeface="標楷體" pitchFamily="65" charset="-120"/>
                <a:cs typeface="Times New Roman" pitchFamily="18" charset="0"/>
              </a:rPr>
              <a:t>[</a:t>
            </a:r>
            <a:r>
              <a:rPr lang="en-US" sz="2400" b="1" dirty="0" err="1" smtClean="0">
                <a:solidFill>
                  <a:srgbClr val="7030A0"/>
                </a:solidFill>
                <a:latin typeface="標楷體" pitchFamily="65" charset="-120"/>
                <a:ea typeface="標楷體" pitchFamily="65" charset="-120"/>
                <a:cs typeface="Times New Roman" pitchFamily="18" charset="0"/>
              </a:rPr>
              <a:t>Phytomedicine</a:t>
            </a:r>
            <a:r>
              <a:rPr lang="en-US" sz="2400" b="1" dirty="0" smtClean="0">
                <a:solidFill>
                  <a:srgbClr val="7030A0"/>
                </a:solidFill>
                <a:latin typeface="標楷體" pitchFamily="65" charset="-120"/>
                <a:ea typeface="標楷體" pitchFamily="65" charset="-120"/>
                <a:cs typeface="Times New Roman" pitchFamily="18" charset="0"/>
              </a:rPr>
              <a:t> 12(2005)482-486]</a:t>
            </a:r>
            <a:endParaRPr lang="zh-TW" altLang="en-US" sz="2400" b="1" dirty="0" smtClean="0">
              <a:solidFill>
                <a:srgbClr val="7030A0"/>
              </a:solidFill>
              <a:latin typeface="標楷體" pitchFamily="65" charset="-120"/>
              <a:ea typeface="標楷體" pitchFamily="65" charset="-120"/>
              <a:cs typeface="Times New Roman" pitchFamily="18" charset="0"/>
            </a:endParaRPr>
          </a:p>
          <a:p>
            <a:endParaRPr lang="zh-TW" altLang="en-US" dirty="0">
              <a:latin typeface="標楷體" pitchFamily="65" charset="-120"/>
              <a:ea typeface="標楷體" pitchFamily="65" charset="-12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357166"/>
            <a:ext cx="7498080" cy="5891234"/>
          </a:xfrm>
        </p:spPr>
        <p:txBody>
          <a:bodyPr>
            <a:normAutofit lnSpcReduction="10000"/>
          </a:bodyPr>
          <a:lstStyle/>
          <a:p>
            <a:pPr>
              <a:buNone/>
            </a:pPr>
            <a:r>
              <a:rPr lang="en-US" sz="3600" dirty="0" smtClean="0"/>
              <a:t> </a:t>
            </a:r>
            <a:r>
              <a:rPr lang="en-US" sz="3600" dirty="0" smtClean="0">
                <a:latin typeface="Times New Roman" pitchFamily="18" charset="0"/>
                <a:ea typeface="標楷體" pitchFamily="65" charset="-120"/>
                <a:cs typeface="Times New Roman" pitchFamily="18" charset="0"/>
              </a:rPr>
              <a:t>2010</a:t>
            </a:r>
            <a:r>
              <a:rPr lang="zh-TW" altLang="en-US" sz="3600" dirty="0" smtClean="0">
                <a:latin typeface="Times New Roman" pitchFamily="18" charset="0"/>
                <a:ea typeface="標楷體" pitchFamily="65" charset="-120"/>
                <a:cs typeface="Times New Roman" pitchFamily="18" charset="0"/>
              </a:rPr>
              <a:t>年</a:t>
            </a:r>
            <a:r>
              <a:rPr lang="en-US" sz="3600" dirty="0" smtClean="0">
                <a:latin typeface="Times New Roman" pitchFamily="18" charset="0"/>
                <a:ea typeface="標楷體" pitchFamily="65" charset="-120"/>
                <a:cs typeface="Times New Roman" pitchFamily="18" charset="0"/>
              </a:rPr>
              <a:t>Li</a:t>
            </a:r>
            <a:r>
              <a:rPr lang="zh-TW" altLang="en-US" sz="3600" dirty="0" smtClean="0">
                <a:latin typeface="Times New Roman" pitchFamily="18" charset="0"/>
                <a:ea typeface="標楷體" pitchFamily="65" charset="-120"/>
                <a:cs typeface="Times New Roman" pitchFamily="18" charset="0"/>
              </a:rPr>
              <a:t>等</a:t>
            </a:r>
            <a:r>
              <a:rPr lang="zh-TW" altLang="en-US" sz="3600" dirty="0" smtClean="0">
                <a:latin typeface="Times New Roman" pitchFamily="18" charset="0"/>
                <a:ea typeface="標楷體" pitchFamily="65" charset="-120"/>
                <a:cs typeface="Times New Roman" pitchFamily="18" charset="0"/>
              </a:rPr>
              <a:t>人報導</a:t>
            </a:r>
            <a:r>
              <a:rPr lang="zh-TW" altLang="en-US" sz="3600" dirty="0" smtClean="0">
                <a:latin typeface="Times New Roman" pitchFamily="18" charset="0"/>
                <a:ea typeface="標楷體" pitchFamily="65" charset="-120"/>
                <a:cs typeface="Times New Roman" pitchFamily="18" charset="0"/>
              </a:rPr>
              <a:t>，月桃種子約有</a:t>
            </a:r>
            <a:r>
              <a:rPr lang="en-US" sz="3600" dirty="0" smtClean="0">
                <a:latin typeface="Times New Roman" pitchFamily="18" charset="0"/>
                <a:ea typeface="標楷體" pitchFamily="65" charset="-120"/>
                <a:cs typeface="Times New Roman" pitchFamily="18" charset="0"/>
              </a:rPr>
              <a:t>0.51%</a:t>
            </a:r>
            <a:r>
              <a:rPr lang="zh-TW" altLang="en-US" sz="3600" dirty="0" smtClean="0">
                <a:latin typeface="Times New Roman" pitchFamily="18" charset="0"/>
                <a:ea typeface="標楷體" pitchFamily="65" charset="-120"/>
                <a:cs typeface="Times New Roman" pitchFamily="18" charset="0"/>
              </a:rPr>
              <a:t>的精油，其中成分包括有</a:t>
            </a:r>
            <a:r>
              <a:rPr lang="en-US" sz="3600" dirty="0" err="1" smtClean="0">
                <a:latin typeface="Times New Roman" pitchFamily="18" charset="0"/>
                <a:ea typeface="標楷體" pitchFamily="65" charset="-120"/>
                <a:cs typeface="Times New Roman" pitchFamily="18" charset="0"/>
              </a:rPr>
              <a:t>monoterpenoids</a:t>
            </a:r>
            <a:r>
              <a:rPr lang="en-US" sz="3600" dirty="0" smtClean="0">
                <a:latin typeface="Times New Roman" pitchFamily="18" charset="0"/>
                <a:ea typeface="標楷體" pitchFamily="65" charset="-120"/>
                <a:cs typeface="Times New Roman" pitchFamily="18" charset="0"/>
              </a:rPr>
              <a:t> 、  </a:t>
            </a:r>
            <a:r>
              <a:rPr lang="en-US" sz="3600" dirty="0" err="1" smtClean="0">
                <a:latin typeface="Times New Roman" pitchFamily="18" charset="0"/>
                <a:ea typeface="標楷體" pitchFamily="65" charset="-120"/>
                <a:cs typeface="Times New Roman" pitchFamily="18" charset="0"/>
              </a:rPr>
              <a:t>sesquiterpenoids</a:t>
            </a:r>
            <a:r>
              <a:rPr lang="en-US" sz="3600" dirty="0" smtClean="0">
                <a:latin typeface="Times New Roman" pitchFamily="18" charset="0"/>
                <a:ea typeface="標楷體" pitchFamily="65" charset="-120"/>
                <a:cs typeface="Times New Roman" pitchFamily="18" charset="0"/>
              </a:rPr>
              <a:t> </a:t>
            </a:r>
            <a:r>
              <a:rPr lang="en-US" sz="3600" dirty="0" smtClean="0">
                <a:latin typeface="Times New Roman" pitchFamily="18" charset="0"/>
                <a:ea typeface="標楷體" pitchFamily="65" charset="-120"/>
                <a:cs typeface="Times New Roman" pitchFamily="18" charset="0"/>
              </a:rPr>
              <a:t>、 </a:t>
            </a:r>
            <a:r>
              <a:rPr lang="en-US" sz="3600" dirty="0" err="1" smtClean="0">
                <a:latin typeface="Times New Roman" pitchFamily="18" charset="0"/>
                <a:ea typeface="標楷體" pitchFamily="65" charset="-120"/>
                <a:cs typeface="Times New Roman" pitchFamily="18" charset="0"/>
              </a:rPr>
              <a:t>aldehydes</a:t>
            </a:r>
            <a:r>
              <a:rPr lang="en-US" sz="3600" dirty="0" smtClean="0">
                <a:latin typeface="Times New Roman" pitchFamily="18" charset="0"/>
                <a:ea typeface="標楷體" pitchFamily="65" charset="-120"/>
                <a:cs typeface="Times New Roman" pitchFamily="18" charset="0"/>
              </a:rPr>
              <a:t> , 、 acid</a:t>
            </a:r>
            <a:r>
              <a:rPr lang="zh-TW" altLang="en-US" sz="3600" dirty="0" smtClean="0">
                <a:latin typeface="Times New Roman" pitchFamily="18" charset="0"/>
                <a:ea typeface="標楷體" pitchFamily="65" charset="-120"/>
                <a:cs typeface="Times New Roman" pitchFamily="18" charset="0"/>
              </a:rPr>
              <a:t>及</a:t>
            </a:r>
            <a:r>
              <a:rPr lang="en-US" sz="3600" dirty="0" smtClean="0">
                <a:latin typeface="Times New Roman" pitchFamily="18" charset="0"/>
                <a:ea typeface="標楷體" pitchFamily="65" charset="-120"/>
                <a:cs typeface="Times New Roman" pitchFamily="18" charset="0"/>
              </a:rPr>
              <a:t> esters. </a:t>
            </a:r>
            <a:r>
              <a:rPr lang="en-US" sz="3600" dirty="0" smtClean="0">
                <a:latin typeface="Times New Roman" pitchFamily="18" charset="0"/>
                <a:ea typeface="標楷體" pitchFamily="65" charset="-120"/>
                <a:cs typeface="Times New Roman" pitchFamily="18" charset="0"/>
              </a:rPr>
              <a:t>。</a:t>
            </a:r>
          </a:p>
          <a:p>
            <a:pPr>
              <a:buNone/>
            </a:pPr>
            <a:r>
              <a:rPr lang="zh-TW" altLang="en-US" sz="3600" dirty="0" smtClean="0">
                <a:latin typeface="Times New Roman" pitchFamily="18" charset="0"/>
                <a:ea typeface="標楷體" pitchFamily="65" charset="-120"/>
                <a:cs typeface="Times New Roman" pitchFamily="18" charset="0"/>
              </a:rPr>
              <a:t>  月</a:t>
            </a:r>
            <a:r>
              <a:rPr lang="zh-TW" altLang="en-US" sz="3600" dirty="0" smtClean="0">
                <a:latin typeface="Times New Roman" pitchFamily="18" charset="0"/>
                <a:ea typeface="標楷體" pitchFamily="65" charset="-120"/>
                <a:cs typeface="Times New Roman" pitchFamily="18" charset="0"/>
              </a:rPr>
              <a:t>桃種子粉末及種子精油在提升高</a:t>
            </a:r>
            <a:r>
              <a:rPr lang="zh-TW" altLang="en-US" sz="3600" dirty="0" smtClean="0">
                <a:latin typeface="Times New Roman" pitchFamily="18" charset="0"/>
                <a:ea typeface="標楷體" pitchFamily="65" charset="-120"/>
                <a:cs typeface="Times New Roman" pitchFamily="18" charset="0"/>
              </a:rPr>
              <a:t>密度脂蛋白</a:t>
            </a:r>
            <a:r>
              <a:rPr lang="zh-TW" altLang="en-US" sz="3600" dirty="0" smtClean="0">
                <a:latin typeface="Times New Roman" pitchFamily="18" charset="0"/>
                <a:ea typeface="標楷體" pitchFamily="65" charset="-120"/>
                <a:cs typeface="Times New Roman" pitchFamily="18" charset="0"/>
              </a:rPr>
              <a:t>的作用上均呈現有意義的作用。</a:t>
            </a:r>
          </a:p>
          <a:p>
            <a:pPr>
              <a:buNone/>
            </a:pPr>
            <a:endParaRPr lang="en-US" dirty="0" smtClean="0">
              <a:latin typeface="Times New Roman" pitchFamily="18" charset="0"/>
              <a:ea typeface="標楷體" pitchFamily="65" charset="-120"/>
              <a:cs typeface="Times New Roman" pitchFamily="18" charset="0"/>
            </a:endParaRPr>
          </a:p>
          <a:p>
            <a:pPr algn="ctr">
              <a:buNone/>
            </a:pPr>
            <a:r>
              <a:rPr lang="en-US" sz="2800" b="1" dirty="0" smtClean="0">
                <a:solidFill>
                  <a:srgbClr val="7030A0"/>
                </a:solidFill>
                <a:latin typeface="Times New Roman" pitchFamily="18" charset="0"/>
                <a:ea typeface="標楷體" pitchFamily="65" charset="-120"/>
                <a:cs typeface="Times New Roman" pitchFamily="18" charset="0"/>
              </a:rPr>
              <a:t>[</a:t>
            </a:r>
            <a:r>
              <a:rPr lang="en-US" sz="2800" b="1" dirty="0" smtClean="0">
                <a:solidFill>
                  <a:srgbClr val="7030A0"/>
                </a:solidFill>
                <a:latin typeface="Times New Roman" pitchFamily="18" charset="0"/>
                <a:ea typeface="標楷體" pitchFamily="65" charset="-120"/>
                <a:cs typeface="Times New Roman" pitchFamily="18" charset="0"/>
              </a:rPr>
              <a:t>Journal of Agricultural and Food Chemistry 2008,56, 4435-4443]</a:t>
            </a:r>
            <a:endParaRPr lang="zh-TW" altLang="en-US" sz="2800" b="1" dirty="0" smtClean="0">
              <a:solidFill>
                <a:srgbClr val="7030A0"/>
              </a:solidFill>
              <a:latin typeface="Times New Roman" pitchFamily="18" charset="0"/>
              <a:ea typeface="標楷體" pitchFamily="65" charset="-120"/>
              <a:cs typeface="Times New Roman" pitchFamily="18" charset="0"/>
            </a:endParaRPr>
          </a:p>
          <a:p>
            <a:pPr>
              <a:buNone/>
            </a:pPr>
            <a:r>
              <a:rPr lang="en-US" dirty="0" smtClean="0"/>
              <a:t> </a:t>
            </a:r>
            <a:endParaRPr lang="zh-TW" altLang="en-US" dirty="0" smtClean="0"/>
          </a:p>
          <a:p>
            <a:endParaRPr lang="zh-TW"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1604" y="357166"/>
            <a:ext cx="7072362" cy="707886"/>
          </a:xfrm>
          <a:prstGeom prst="rect">
            <a:avLst/>
          </a:prstGeom>
          <a:solidFill>
            <a:schemeClr val="accent4">
              <a:lumMod val="40000"/>
              <a:lumOff val="60000"/>
            </a:schemeClr>
          </a:solidFill>
        </p:spPr>
        <p:txBody>
          <a:bodyPr wrap="square">
            <a:spAutoFit/>
          </a:bodyPr>
          <a:lstStyle/>
          <a:p>
            <a:pPr algn="ctr"/>
            <a:r>
              <a:rPr lang="zh-TW" altLang="en-US" sz="4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月</a:t>
            </a:r>
            <a:r>
              <a:rPr lang="zh-TW" altLang="en-US" sz="4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桃</a:t>
            </a:r>
            <a:r>
              <a:rPr lang="zh-TW" altLang="en-US" sz="4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系列產品</a:t>
            </a:r>
            <a:endParaRPr lang="zh-TW" altLang="en-US" sz="4000" dirty="0">
              <a:solidFill>
                <a:srgbClr val="FF0000"/>
              </a:solidFill>
              <a:effectLst>
                <a:outerShdw blurRad="38100" dist="38100" dir="2700000" algn="tl">
                  <a:srgbClr val="000000">
                    <a:alpha val="43137"/>
                  </a:srgbClr>
                </a:outerShdw>
              </a:effectLst>
            </a:endParaRPr>
          </a:p>
        </p:txBody>
      </p:sp>
      <p:pic>
        <p:nvPicPr>
          <p:cNvPr id="8" name="Picture 4" descr="C:\Users\Administrator\Desktop\月桃05~1.JPG"/>
          <p:cNvPicPr>
            <a:picLocks noChangeAspect="1" noChangeArrowheads="1"/>
          </p:cNvPicPr>
          <p:nvPr/>
        </p:nvPicPr>
        <p:blipFill>
          <a:blip r:embed="rId2" cstate="print"/>
          <a:srcRect/>
          <a:stretch>
            <a:fillRect/>
          </a:stretch>
        </p:blipFill>
        <p:spPr bwMode="auto">
          <a:xfrm>
            <a:off x="1571604" y="1324961"/>
            <a:ext cx="7072362" cy="481868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88962" y="285728"/>
            <a:ext cx="4597682" cy="714380"/>
          </a:xfrm>
          <a:solidFill>
            <a:schemeClr val="accent5">
              <a:lumMod val="40000"/>
              <a:lumOff val="60000"/>
            </a:schemeClr>
          </a:solidFill>
        </p:spPr>
        <p:txBody>
          <a:bodyPr>
            <a:noAutofit/>
          </a:bodyPr>
          <a:lstStyle/>
          <a:p>
            <a:r>
              <a:rPr lang="zh-TW" altLang="en-US" b="1" dirty="0" smtClean="0">
                <a:solidFill>
                  <a:srgbClr val="7030A0"/>
                </a:solidFill>
                <a:latin typeface="Times New Roman" pitchFamily="18" charset="0"/>
                <a:ea typeface="標楷體" pitchFamily="65" charset="-120"/>
                <a:cs typeface="Times New Roman" pitchFamily="18" charset="0"/>
              </a:rPr>
              <a:t>月桃高纖低</a:t>
            </a:r>
            <a:r>
              <a:rPr lang="zh-TW" altLang="en-US" b="1" dirty="0" smtClean="0">
                <a:solidFill>
                  <a:srgbClr val="7030A0"/>
                </a:solidFill>
                <a:latin typeface="Times New Roman" pitchFamily="18" charset="0"/>
                <a:ea typeface="標楷體" pitchFamily="65" charset="-120"/>
                <a:cs typeface="Times New Roman" pitchFamily="18" charset="0"/>
              </a:rPr>
              <a:t>糖餅乾</a:t>
            </a:r>
            <a:endParaRPr lang="zh-TW" altLang="en-US" dirty="0">
              <a:solidFill>
                <a:srgbClr val="7030A0"/>
              </a:solidFill>
            </a:endParaRPr>
          </a:p>
        </p:txBody>
      </p:sp>
      <p:pic>
        <p:nvPicPr>
          <p:cNvPr id="5" name="Picture 4"/>
          <p:cNvPicPr>
            <a:picLocks noGrp="1" noChangeAspect="1" noChangeArrowheads="1"/>
          </p:cNvPicPr>
          <p:nvPr>
            <p:ph idx="1"/>
          </p:nvPr>
        </p:nvPicPr>
        <p:blipFill>
          <a:blip r:embed="rId2" cstate="print">
            <a:lum contrast="30000"/>
          </a:blip>
          <a:srcRect/>
          <a:stretch>
            <a:fillRect/>
          </a:stretch>
        </p:blipFill>
        <p:spPr bwMode="auto">
          <a:xfrm>
            <a:off x="2409158" y="1479092"/>
            <a:ext cx="5331194" cy="4093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8" descr="TajenUniversityLOGOall"/>
          <p:cNvPicPr>
            <a:picLocks noChangeAspect="1" noChangeArrowheads="1"/>
          </p:cNvPicPr>
          <p:nvPr/>
        </p:nvPicPr>
        <p:blipFill>
          <a:blip r:embed="rId3"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4476" y="71414"/>
            <a:ext cx="7958118" cy="6643734"/>
          </a:xfrm>
        </p:spPr>
        <p:txBody>
          <a:bodyPr>
            <a:noAutofit/>
          </a:bodyPr>
          <a:lstStyle/>
          <a:p>
            <a:pPr>
              <a:buNone/>
            </a:pPr>
            <a:r>
              <a:rPr lang="zh-TW" altLang="en-US" sz="2800" dirty="0" smtClean="0">
                <a:solidFill>
                  <a:srgbClr val="FF0000"/>
                </a:solidFill>
                <a:latin typeface="Times New Roman" pitchFamily="18" charset="0"/>
                <a:ea typeface="標楷體" pitchFamily="65" charset="-120"/>
                <a:cs typeface="Times New Roman" pitchFamily="18" charset="0"/>
              </a:rPr>
              <a:t>產品研發小</a:t>
            </a:r>
            <a:r>
              <a:rPr lang="zh-TW" altLang="en-US" sz="2800" dirty="0" smtClean="0">
                <a:solidFill>
                  <a:srgbClr val="FF0000"/>
                </a:solidFill>
                <a:latin typeface="Times New Roman" pitchFamily="18" charset="0"/>
                <a:ea typeface="標楷體" pitchFamily="65" charset="-120"/>
                <a:cs typeface="Times New Roman" pitchFamily="18" charset="0"/>
              </a:rPr>
              <a:t>檔案 ： </a:t>
            </a:r>
            <a:endParaRPr lang="en-US" altLang="zh-TW" sz="2800" dirty="0" smtClean="0">
              <a:solidFill>
                <a:srgbClr val="FF0000"/>
              </a:solidFill>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糖化</a:t>
            </a:r>
            <a:r>
              <a:rPr lang="zh-TW" altLang="en-US" sz="2400" dirty="0" smtClean="0">
                <a:latin typeface="Times New Roman" pitchFamily="18" charset="0"/>
                <a:ea typeface="標楷體" pitchFamily="65" charset="-120"/>
                <a:cs typeface="Times New Roman" pitchFamily="18" charset="0"/>
              </a:rPr>
              <a:t>終產物 </a:t>
            </a:r>
            <a:r>
              <a:rPr lang="en-US" altLang="zh-TW" sz="2400" dirty="0" smtClean="0">
                <a:latin typeface="Times New Roman" pitchFamily="18" charset="0"/>
                <a:ea typeface="標楷體" pitchFamily="65" charset="-120"/>
                <a:cs typeface="Times New Roman" pitchFamily="18" charset="0"/>
              </a:rPr>
              <a:t>(advanced </a:t>
            </a:r>
            <a:r>
              <a:rPr lang="en-US" altLang="zh-TW" sz="2400" dirty="0" err="1" smtClean="0">
                <a:latin typeface="Times New Roman" pitchFamily="18" charset="0"/>
                <a:ea typeface="標楷體" pitchFamily="65" charset="-120"/>
                <a:cs typeface="Times New Roman" pitchFamily="18" charset="0"/>
              </a:rPr>
              <a:t>glycation</a:t>
            </a:r>
            <a:r>
              <a:rPr lang="en-US" altLang="zh-TW" sz="2400" dirty="0" smtClean="0">
                <a:latin typeface="Times New Roman" pitchFamily="18" charset="0"/>
                <a:ea typeface="標楷體" pitchFamily="65" charset="-120"/>
                <a:cs typeface="Times New Roman" pitchFamily="18" charset="0"/>
              </a:rPr>
              <a:t> end products;</a:t>
            </a:r>
            <a:r>
              <a:rPr lang="zh-TW" altLang="en-US" sz="2400" dirty="0" smtClean="0">
                <a:latin typeface="Times New Roman" pitchFamily="18" charset="0"/>
                <a:ea typeface="標楷體" pitchFamily="65" charset="-120"/>
                <a:cs typeface="Times New Roman" pitchFamily="18" charset="0"/>
              </a:rPr>
              <a:t> </a:t>
            </a:r>
            <a:r>
              <a:rPr lang="en-US" altLang="zh-TW" sz="2400" dirty="0" smtClean="0">
                <a:latin typeface="Times New Roman" pitchFamily="18" charset="0"/>
                <a:ea typeface="標楷體" pitchFamily="65" charset="-120"/>
                <a:cs typeface="Times New Roman" pitchFamily="18" charset="0"/>
              </a:rPr>
              <a:t>AGEs)</a:t>
            </a:r>
            <a:r>
              <a:rPr lang="zh-TW" altLang="en-US" sz="2400" dirty="0" smtClean="0">
                <a:latin typeface="Times New Roman" pitchFamily="18" charset="0"/>
                <a:ea typeface="標楷體" pitchFamily="65" charset="-120"/>
                <a:cs typeface="Times New Roman" pitchFamily="18" charset="0"/>
              </a:rPr>
              <a:t>是</a:t>
            </a:r>
            <a:r>
              <a:rPr lang="zh-TW" altLang="en-US" sz="2400" dirty="0" smtClean="0">
                <a:latin typeface="Times New Roman" pitchFamily="18" charset="0"/>
                <a:ea typeface="標楷體" pitchFamily="65" charset="-120"/>
                <a:cs typeface="Times New Roman" pitchFamily="18" charset="0"/>
              </a:rPr>
              <a:t>引起</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糖尿病之</a:t>
            </a:r>
            <a:r>
              <a:rPr lang="zh-TW" altLang="en-US" sz="2400" dirty="0" smtClean="0">
                <a:latin typeface="Times New Roman" pitchFamily="18" charset="0"/>
                <a:ea typeface="標楷體" pitchFamily="65" charset="-120"/>
                <a:cs typeface="Times New Roman" pitchFamily="18" charset="0"/>
              </a:rPr>
              <a:t>主要因子</a:t>
            </a:r>
            <a:r>
              <a:rPr lang="zh-TW" altLang="en-US" sz="2400" dirty="0" smtClean="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 研究</a:t>
            </a:r>
            <a:r>
              <a:rPr lang="zh-TW" altLang="en-US" sz="2400" dirty="0" smtClean="0">
                <a:latin typeface="Times New Roman" pitchFamily="18" charset="0"/>
                <a:ea typeface="標楷體" pitchFamily="65" charset="-120"/>
                <a:cs typeface="Times New Roman" pitchFamily="18" charset="0"/>
              </a:rPr>
              <a:t>證實</a:t>
            </a:r>
            <a:r>
              <a:rPr lang="zh-TW" altLang="en-US" sz="2400" dirty="0" smtClean="0">
                <a:latin typeface="Times New Roman" pitchFamily="18" charset="0"/>
                <a:ea typeface="標楷體" pitchFamily="65" charset="-120"/>
                <a:cs typeface="Times New Roman" pitchFamily="18" charset="0"/>
              </a:rPr>
              <a:t>，月桃中的</a:t>
            </a:r>
            <a:r>
              <a:rPr lang="en-US" altLang="zh-TW" sz="2400" dirty="0" smtClean="0">
                <a:latin typeface="Times New Roman" pitchFamily="18" charset="0"/>
                <a:ea typeface="標楷體" pitchFamily="65" charset="-120"/>
                <a:cs typeface="Times New Roman" pitchFamily="18" charset="0"/>
              </a:rPr>
              <a:t>DK</a:t>
            </a:r>
            <a:r>
              <a:rPr lang="zh-TW" altLang="en-US" sz="2400" dirty="0" smtClean="0">
                <a:latin typeface="Times New Roman" pitchFamily="18" charset="0"/>
                <a:ea typeface="標楷體" pitchFamily="65" charset="-120"/>
                <a:cs typeface="Times New Roman" pitchFamily="18" charset="0"/>
              </a:rPr>
              <a:t>和</a:t>
            </a:r>
            <a:r>
              <a:rPr lang="en-US" altLang="zh-TW" sz="2400" dirty="0" smtClean="0">
                <a:latin typeface="Times New Roman" pitchFamily="18" charset="0"/>
                <a:ea typeface="標楷體" pitchFamily="65" charset="-120"/>
                <a:cs typeface="Times New Roman" pitchFamily="18" charset="0"/>
              </a:rPr>
              <a:t>DDK</a:t>
            </a:r>
            <a:r>
              <a:rPr lang="zh-TW" altLang="en-US" sz="2400" dirty="0" smtClean="0">
                <a:latin typeface="Times New Roman" pitchFamily="18" charset="0"/>
                <a:ea typeface="標楷體" pitchFamily="65" charset="-120"/>
                <a:cs typeface="Times New Roman" pitchFamily="18" charset="0"/>
              </a:rPr>
              <a:t>與</a:t>
            </a:r>
            <a:r>
              <a:rPr lang="en-US" altLang="zh-TW" sz="2400" dirty="0" err="1" smtClean="0">
                <a:latin typeface="Times New Roman" pitchFamily="18" charset="0"/>
                <a:ea typeface="標楷體" pitchFamily="65" charset="-120"/>
                <a:cs typeface="Times New Roman" pitchFamily="18" charset="0"/>
              </a:rPr>
              <a:t>Labdadiene</a:t>
            </a:r>
            <a:r>
              <a:rPr lang="zh-TW" altLang="en-US" sz="2400" dirty="0" smtClean="0">
                <a:latin typeface="Times New Roman" pitchFamily="18" charset="0"/>
                <a:ea typeface="標楷體" pitchFamily="65" charset="-120"/>
                <a:cs typeface="Times New Roman" pitchFamily="18" charset="0"/>
              </a:rPr>
              <a:t>三</a:t>
            </a:r>
            <a:r>
              <a:rPr lang="zh-TW" altLang="en-US" sz="2400" dirty="0" smtClean="0">
                <a:latin typeface="Times New Roman" pitchFamily="18" charset="0"/>
                <a:ea typeface="標楷體" pitchFamily="65" charset="-120"/>
                <a:cs typeface="Times New Roman" pitchFamily="18" charset="0"/>
              </a:rPr>
              <a:t>種活性</a:t>
            </a:r>
            <a:r>
              <a:rPr lang="zh-TW" altLang="en-US" sz="2400" dirty="0" smtClean="0">
                <a:latin typeface="Times New Roman" pitchFamily="18" charset="0"/>
                <a:ea typeface="標楷體" pitchFamily="65" charset="-120"/>
                <a:cs typeface="Times New Roman" pitchFamily="18" charset="0"/>
              </a:rPr>
              <a:t>物</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質</a:t>
            </a:r>
            <a:r>
              <a:rPr lang="zh-TW" altLang="en-US" sz="2400" dirty="0" smtClean="0">
                <a:latin typeface="Times New Roman" pitchFamily="18" charset="0"/>
                <a:ea typeface="標楷體" pitchFamily="65" charset="-120"/>
                <a:cs typeface="Times New Roman" pitchFamily="18" charset="0"/>
              </a:rPr>
              <a:t>都能抑制</a:t>
            </a:r>
            <a:r>
              <a:rPr lang="en-US" altLang="zh-TW" sz="2400" dirty="0" smtClean="0">
                <a:latin typeface="Times New Roman" pitchFamily="18" charset="0"/>
                <a:ea typeface="標楷體" pitchFamily="65" charset="-120"/>
                <a:cs typeface="Times New Roman" pitchFamily="18" charset="0"/>
              </a:rPr>
              <a:t>AGEs</a:t>
            </a:r>
            <a:r>
              <a:rPr lang="zh-TW" altLang="en-US" sz="2400" dirty="0" smtClean="0">
                <a:latin typeface="Times New Roman" pitchFamily="18" charset="0"/>
                <a:ea typeface="標楷體" pitchFamily="65" charset="-120"/>
                <a:cs typeface="Times New Roman" pitchFamily="18" charset="0"/>
              </a:rPr>
              <a:t>產生，其中以</a:t>
            </a:r>
            <a:r>
              <a:rPr lang="en-US" altLang="zh-TW" sz="2400" dirty="0" err="1" smtClean="0">
                <a:latin typeface="Times New Roman" pitchFamily="18" charset="0"/>
                <a:ea typeface="標楷體" pitchFamily="65" charset="-120"/>
                <a:cs typeface="Times New Roman" pitchFamily="18" charset="0"/>
              </a:rPr>
              <a:t>Labdadiene</a:t>
            </a:r>
            <a:r>
              <a:rPr lang="zh-TW" altLang="en-US" sz="2400" dirty="0" smtClean="0">
                <a:latin typeface="Times New Roman" pitchFamily="18" charset="0"/>
                <a:ea typeface="標楷體" pitchFamily="65" charset="-120"/>
                <a:cs typeface="Times New Roman" pitchFamily="18" charset="0"/>
              </a:rPr>
              <a:t>活性最強，因此</a:t>
            </a:r>
            <a:r>
              <a:rPr lang="zh-TW" altLang="en-US" sz="2400" dirty="0" smtClean="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月</a:t>
            </a:r>
            <a:r>
              <a:rPr lang="zh-TW" altLang="en-US" sz="2400" dirty="0" smtClean="0">
                <a:latin typeface="Times New Roman" pitchFamily="18" charset="0"/>
                <a:ea typeface="標楷體" pitchFamily="65" charset="-120"/>
                <a:cs typeface="Times New Roman" pitchFamily="18" charset="0"/>
              </a:rPr>
              <a:t>桃可作為阻斷糖基化而具有預防糖尿病或其併發症的</a:t>
            </a:r>
            <a:r>
              <a:rPr lang="zh-TW" altLang="en-US" sz="2400" dirty="0" smtClean="0">
                <a:latin typeface="Times New Roman" pitchFamily="18" charset="0"/>
                <a:ea typeface="標楷體" pitchFamily="65" charset="-120"/>
                <a:cs typeface="Times New Roman" pitchFamily="18" charset="0"/>
              </a:rPr>
              <a:t>潛</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力。</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 </a:t>
            </a:r>
            <a:r>
              <a:rPr lang="en-US" altLang="zh-TW" sz="2400" dirty="0" smtClean="0">
                <a:latin typeface="Times New Roman" pitchFamily="18" charset="0"/>
                <a:ea typeface="標楷體" pitchFamily="65" charset="-120"/>
                <a:cs typeface="Times New Roman" pitchFamily="18" charset="0"/>
              </a:rPr>
              <a:t>DK</a:t>
            </a:r>
            <a:r>
              <a:rPr lang="zh-TW" altLang="en-US" sz="2400" dirty="0" smtClean="0">
                <a:latin typeface="Times New Roman" pitchFamily="18" charset="0"/>
                <a:ea typeface="標楷體" pitchFamily="65" charset="-120"/>
                <a:cs typeface="Times New Roman" pitchFamily="18" charset="0"/>
              </a:rPr>
              <a:t>和</a:t>
            </a:r>
            <a:r>
              <a:rPr lang="en-US" altLang="zh-TW" sz="2400" dirty="0" smtClean="0">
                <a:latin typeface="Times New Roman" pitchFamily="18" charset="0"/>
                <a:ea typeface="標楷體" pitchFamily="65" charset="-120"/>
                <a:cs typeface="Times New Roman" pitchFamily="18" charset="0"/>
              </a:rPr>
              <a:t>DDK</a:t>
            </a:r>
            <a:r>
              <a:rPr lang="zh-TW" altLang="en-US" sz="2400" dirty="0" smtClean="0">
                <a:latin typeface="Times New Roman" pitchFamily="18" charset="0"/>
                <a:ea typeface="標楷體" pitchFamily="65" charset="-120"/>
                <a:cs typeface="Times New Roman" pitchFamily="18" charset="0"/>
              </a:rPr>
              <a:t>中存在月桃的六種不同部位 </a:t>
            </a:r>
            <a:r>
              <a:rPr lang="en-US" altLang="zh-TW" sz="2400" dirty="0" smtClean="0">
                <a:latin typeface="Times New Roman" pitchFamily="18" charset="0"/>
                <a:ea typeface="標楷體" pitchFamily="65" charset="-120"/>
                <a:cs typeface="Times New Roman" pitchFamily="18" charset="0"/>
              </a:rPr>
              <a:t>(</a:t>
            </a:r>
            <a:r>
              <a:rPr lang="zh-TW" altLang="en-US" sz="2400" dirty="0" smtClean="0">
                <a:latin typeface="Times New Roman" pitchFamily="18" charset="0"/>
                <a:ea typeface="標楷體" pitchFamily="65" charset="-120"/>
                <a:cs typeface="Times New Roman" pitchFamily="18" charset="0"/>
              </a:rPr>
              <a:t>花、根莖、莖</a:t>
            </a:r>
            <a:r>
              <a:rPr lang="zh-TW" altLang="en-US" sz="2400" dirty="0" smtClean="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種子</a:t>
            </a:r>
            <a:r>
              <a:rPr lang="zh-TW" altLang="en-US" sz="2400" dirty="0" smtClean="0">
                <a:latin typeface="Times New Roman" pitchFamily="18" charset="0"/>
                <a:ea typeface="標楷體" pitchFamily="65" charset="-120"/>
                <a:cs typeface="Times New Roman" pitchFamily="18" charset="0"/>
              </a:rPr>
              <a:t>、果殼及葉</a:t>
            </a:r>
            <a:r>
              <a:rPr lang="en-US" altLang="zh-TW" sz="2400" dirty="0" smtClean="0">
                <a:latin typeface="Times New Roman" pitchFamily="18" charset="0"/>
                <a:ea typeface="標楷體" pitchFamily="65" charset="-120"/>
                <a:cs typeface="Times New Roman" pitchFamily="18" charset="0"/>
              </a:rPr>
              <a:t>)</a:t>
            </a:r>
            <a:r>
              <a:rPr lang="zh-TW" altLang="en-US" sz="2400" dirty="0" smtClean="0">
                <a:latin typeface="Times New Roman" pitchFamily="18" charset="0"/>
                <a:ea typeface="標楷體" pitchFamily="65" charset="-120"/>
                <a:cs typeface="Times New Roman" pitchFamily="18" charset="0"/>
              </a:rPr>
              <a:t>，</a:t>
            </a:r>
            <a:r>
              <a:rPr lang="en-US" altLang="zh-TW" sz="2400" dirty="0" err="1" smtClean="0">
                <a:latin typeface="Times New Roman" pitchFamily="18" charset="0"/>
                <a:ea typeface="標楷體" pitchFamily="65" charset="-120"/>
                <a:cs typeface="Times New Roman" pitchFamily="18" charset="0"/>
              </a:rPr>
              <a:t>Labdadiene</a:t>
            </a:r>
            <a:r>
              <a:rPr lang="zh-TW" altLang="en-US" sz="2400" dirty="0" smtClean="0">
                <a:latin typeface="Times New Roman" pitchFamily="18" charset="0"/>
                <a:ea typeface="標楷體" pitchFamily="65" charset="-120"/>
                <a:cs typeface="Times New Roman" pitchFamily="18" charset="0"/>
              </a:rPr>
              <a:t>則存在根莖、果殼和種子</a:t>
            </a:r>
            <a:r>
              <a:rPr lang="zh-TW" altLang="en-US" sz="2400" dirty="0" smtClean="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大仁</a:t>
            </a:r>
            <a:r>
              <a:rPr lang="zh-TW" altLang="en-US" sz="2400" dirty="0" smtClean="0">
                <a:latin typeface="Times New Roman" pitchFamily="18" charset="0"/>
                <a:ea typeface="標楷體" pitchFamily="65" charset="-120"/>
                <a:cs typeface="Times New Roman" pitchFamily="18" charset="0"/>
              </a:rPr>
              <a:t>研發團隊以二氧化碳超臨界萃取技術，在特定</a:t>
            </a:r>
            <a:r>
              <a:rPr lang="zh-TW" altLang="en-US" sz="2400" dirty="0" smtClean="0">
                <a:latin typeface="Times New Roman" pitchFamily="18" charset="0"/>
                <a:ea typeface="標楷體" pitchFamily="65" charset="-120"/>
                <a:cs typeface="Times New Roman" pitchFamily="18" charset="0"/>
              </a:rPr>
              <a:t>條</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件</a:t>
            </a:r>
            <a:r>
              <a:rPr lang="zh-TW" altLang="en-US" sz="2400" dirty="0" smtClean="0">
                <a:latin typeface="Times New Roman" pitchFamily="18" charset="0"/>
                <a:ea typeface="標楷體" pitchFamily="65" charset="-120"/>
                <a:cs typeface="Times New Roman" pitchFamily="18" charset="0"/>
              </a:rPr>
              <a:t>下</a:t>
            </a:r>
            <a:r>
              <a:rPr lang="zh-TW" altLang="en-US" sz="2400" dirty="0" smtClean="0">
                <a:latin typeface="Times New Roman" pitchFamily="18" charset="0"/>
                <a:ea typeface="標楷體" pitchFamily="65" charset="-120"/>
                <a:cs typeface="Times New Roman" pitchFamily="18" charset="0"/>
              </a:rPr>
              <a:t>，經</a:t>
            </a:r>
            <a:r>
              <a:rPr lang="en-US" altLang="zh-TW" sz="2400" dirty="0" smtClean="0">
                <a:latin typeface="Times New Roman" pitchFamily="18" charset="0"/>
                <a:ea typeface="標楷體" pitchFamily="65" charset="-120"/>
                <a:cs typeface="Times New Roman" pitchFamily="18" charset="0"/>
              </a:rPr>
              <a:t>HPLC</a:t>
            </a:r>
            <a:r>
              <a:rPr lang="zh-TW" altLang="en-US" sz="2400" dirty="0" smtClean="0">
                <a:latin typeface="Times New Roman" pitchFamily="18" charset="0"/>
                <a:ea typeface="標楷體" pitchFamily="65" charset="-120"/>
                <a:cs typeface="Times New Roman" pitchFamily="18" charset="0"/>
              </a:rPr>
              <a:t>成分分析比對，極</a:t>
            </a:r>
            <a:r>
              <a:rPr lang="zh-TW" altLang="en-US" sz="2400" dirty="0" smtClean="0">
                <a:latin typeface="Times New Roman" pitchFamily="18" charset="0"/>
                <a:ea typeface="標楷體" pitchFamily="65" charset="-120"/>
                <a:cs typeface="Times New Roman" pitchFamily="18" charset="0"/>
              </a:rPr>
              <a:t>高產率萃取</a:t>
            </a:r>
            <a:r>
              <a:rPr lang="en-US" altLang="zh-TW" sz="2400" dirty="0" smtClean="0">
                <a:latin typeface="Times New Roman" pitchFamily="18" charset="0"/>
                <a:ea typeface="標楷體" pitchFamily="65" charset="-120"/>
                <a:cs typeface="Times New Roman" pitchFamily="18" charset="0"/>
              </a:rPr>
              <a:t>DK</a:t>
            </a:r>
            <a:r>
              <a:rPr lang="zh-TW" altLang="en-US" sz="2400" dirty="0" smtClean="0">
                <a:latin typeface="Times New Roman" pitchFamily="18" charset="0"/>
                <a:ea typeface="標楷體" pitchFamily="65" charset="-120"/>
                <a:cs typeface="Times New Roman" pitchFamily="18" charset="0"/>
              </a:rPr>
              <a:t>成分分層</a:t>
            </a:r>
            <a:r>
              <a:rPr lang="zh-TW" altLang="en-US" sz="2400" dirty="0" smtClean="0">
                <a:latin typeface="Times New Roman" pitchFamily="18" charset="0"/>
                <a:ea typeface="標楷體" pitchFamily="65" charset="-120"/>
                <a:cs typeface="Times New Roman" pitchFamily="18" charset="0"/>
              </a:rPr>
              <a:t>，</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所開發的月</a:t>
            </a:r>
            <a:r>
              <a:rPr lang="zh-TW" altLang="en-US" sz="2400" dirty="0" smtClean="0">
                <a:latin typeface="Times New Roman" pitchFamily="18" charset="0"/>
                <a:ea typeface="標楷體" pitchFamily="65" charset="-120"/>
                <a:cs typeface="Times New Roman" pitchFamily="18" charset="0"/>
              </a:rPr>
              <a:t>桃高纖低糖餅乾，對身體沒有負擔</a:t>
            </a:r>
            <a:r>
              <a:rPr lang="zh-TW" altLang="en-US" sz="2400" dirty="0" smtClean="0">
                <a:latin typeface="Times New Roman" pitchFamily="18" charset="0"/>
                <a:ea typeface="標楷體" pitchFamily="65" charset="-120"/>
                <a:cs typeface="Times New Roman" pitchFamily="18" charset="0"/>
              </a:rPr>
              <a:t>，是符合現</a:t>
            </a:r>
            <a:endParaRPr lang="en-US" altLang="zh-TW" sz="2400" dirty="0" smtClean="0">
              <a:latin typeface="Times New Roman" pitchFamily="18" charset="0"/>
              <a:ea typeface="標楷體" pitchFamily="65" charset="-120"/>
              <a:cs typeface="Times New Roman" pitchFamily="18" charset="0"/>
            </a:endParaRPr>
          </a:p>
          <a:p>
            <a:pPr>
              <a:buNone/>
            </a:pPr>
            <a:r>
              <a:rPr lang="zh-TW" altLang="en-US" sz="2400" dirty="0" smtClean="0">
                <a:latin typeface="Times New Roman" pitchFamily="18" charset="0"/>
                <a:ea typeface="標楷體" pitchFamily="65" charset="-120"/>
                <a:cs typeface="Times New Roman" pitchFamily="18" charset="0"/>
              </a:rPr>
              <a:t>代養生的</a:t>
            </a:r>
            <a:r>
              <a:rPr lang="zh-TW" altLang="en-US" sz="2400" dirty="0" smtClean="0">
                <a:latin typeface="Times New Roman" pitchFamily="18" charset="0"/>
                <a:ea typeface="標楷體" pitchFamily="65" charset="-120"/>
                <a:cs typeface="Times New Roman" pitchFamily="18" charset="0"/>
              </a:rPr>
              <a:t>健康概念餅乾。</a:t>
            </a:r>
            <a:endParaRPr lang="zh-TW" altLang="en-US" sz="2400" dirty="0" smtClean="0"/>
          </a:p>
          <a:p>
            <a:pPr>
              <a:buNone/>
            </a:pPr>
            <a:endParaRPr lang="zh-TW" altLang="en-US" sz="3600" dirty="0" smtClean="0"/>
          </a:p>
          <a:p>
            <a:pPr>
              <a:buNone/>
            </a:pP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214414" y="214290"/>
            <a:ext cx="7108051" cy="954107"/>
          </a:xfrm>
          <a:prstGeom prst="rect">
            <a:avLst/>
          </a:prstGeom>
          <a:solidFill>
            <a:srgbClr val="FF9933"/>
          </a:solidFill>
          <a:ln w="9525">
            <a:noFill/>
            <a:miter lim="800000"/>
            <a:headEnd/>
            <a:tailEnd/>
          </a:ln>
        </p:spPr>
        <p:txBody>
          <a:bodyPr wrap="square">
            <a:spAutoFit/>
          </a:bodyPr>
          <a:lstStyle/>
          <a:p>
            <a:pPr algn="ctr"/>
            <a:r>
              <a:rPr lang="zh-TW" altLang="en-US" sz="2800" dirty="0" smtClean="0">
                <a:solidFill>
                  <a:srgbClr val="0033CC"/>
                </a:solidFill>
                <a:latin typeface="Times New Roman" pitchFamily="18" charset="0"/>
                <a:ea typeface="標楷體" pitchFamily="65" charset="-120"/>
                <a:cs typeface="Times New Roman" pitchFamily="18" charset="0"/>
              </a:rPr>
              <a:t>以</a:t>
            </a:r>
            <a:r>
              <a:rPr lang="en-US" altLang="zh-TW" sz="2800" dirty="0" smtClean="0">
                <a:solidFill>
                  <a:srgbClr val="0033CC"/>
                </a:solidFill>
                <a:latin typeface="Times New Roman" pitchFamily="18" charset="0"/>
                <a:ea typeface="標楷體" pitchFamily="65" charset="-120"/>
                <a:cs typeface="Times New Roman" pitchFamily="18" charset="0"/>
              </a:rPr>
              <a:t>HPLC</a:t>
            </a:r>
            <a:r>
              <a:rPr lang="zh-TW" altLang="en-US" sz="2800" dirty="0" smtClean="0">
                <a:solidFill>
                  <a:srgbClr val="0033CC"/>
                </a:solidFill>
                <a:latin typeface="Times New Roman" pitchFamily="18" charset="0"/>
                <a:ea typeface="標楷體" pitchFamily="65" charset="-120"/>
                <a:cs typeface="Times New Roman" pitchFamily="18" charset="0"/>
              </a:rPr>
              <a:t>分析</a:t>
            </a:r>
            <a:r>
              <a:rPr lang="zh-TW" altLang="en-US" sz="2800" dirty="0" smtClean="0">
                <a:solidFill>
                  <a:srgbClr val="0033CC"/>
                </a:solidFill>
                <a:latin typeface="Times New Roman" pitchFamily="18" charset="0"/>
                <a:ea typeface="標楷體" pitchFamily="65" charset="-120"/>
                <a:cs typeface="Times New Roman" pitchFamily="18" charset="0"/>
              </a:rPr>
              <a:t>月</a:t>
            </a:r>
            <a:r>
              <a:rPr lang="zh-TW" altLang="en-US" sz="2800" dirty="0" smtClean="0">
                <a:solidFill>
                  <a:srgbClr val="0033CC"/>
                </a:solidFill>
                <a:latin typeface="Times New Roman" pitchFamily="18" charset="0"/>
                <a:ea typeface="標楷體" pitchFamily="65" charset="-120"/>
                <a:cs typeface="Times New Roman" pitchFamily="18" charset="0"/>
              </a:rPr>
              <a:t>桃根莖萃取</a:t>
            </a:r>
            <a:r>
              <a:rPr lang="zh-TW" altLang="en-US" sz="2800" dirty="0" smtClean="0">
                <a:solidFill>
                  <a:srgbClr val="0033CC"/>
                </a:solidFill>
                <a:latin typeface="Times New Roman" pitchFamily="18" charset="0"/>
                <a:ea typeface="標楷體" pitchFamily="65" charset="-120"/>
                <a:cs typeface="Times New Roman" pitchFamily="18" charset="0"/>
              </a:rPr>
              <a:t>物中</a:t>
            </a:r>
            <a:r>
              <a:rPr lang="en-US" altLang="zh-TW" sz="2800" dirty="0" smtClean="0">
                <a:solidFill>
                  <a:srgbClr val="0033CC"/>
                </a:solidFill>
                <a:latin typeface="Times New Roman" pitchFamily="18" charset="0"/>
                <a:ea typeface="標楷體" pitchFamily="65" charset="-120"/>
                <a:cs typeface="Times New Roman" pitchFamily="18" charset="0"/>
              </a:rPr>
              <a:t>DK</a:t>
            </a:r>
            <a:r>
              <a:rPr lang="zh-TW" altLang="en-US" sz="2800" dirty="0" smtClean="0">
                <a:solidFill>
                  <a:srgbClr val="0033CC"/>
                </a:solidFill>
                <a:latin typeface="Times New Roman" pitchFamily="18" charset="0"/>
                <a:ea typeface="標楷體" pitchFamily="65" charset="-120"/>
                <a:cs typeface="Times New Roman" pitchFamily="18" charset="0"/>
              </a:rPr>
              <a:t>含量</a:t>
            </a:r>
            <a:r>
              <a:rPr lang="en-US" altLang="zh-TW" sz="2800" dirty="0" smtClean="0">
                <a:solidFill>
                  <a:srgbClr val="0033CC"/>
                </a:solidFill>
                <a:latin typeface="Times New Roman" pitchFamily="18" charset="0"/>
                <a:ea typeface="標楷體" pitchFamily="65" charset="-120"/>
                <a:cs typeface="Times New Roman" pitchFamily="18" charset="0"/>
              </a:rPr>
              <a:t>-</a:t>
            </a:r>
          </a:p>
          <a:p>
            <a:pPr algn="ctr"/>
            <a:r>
              <a:rPr kumimoji="0" lang="en-US" altLang="zh-TW" sz="2800" dirty="0" smtClean="0">
                <a:solidFill>
                  <a:srgbClr val="0033CC"/>
                </a:solidFill>
                <a:latin typeface="Times New Roman" pitchFamily="18" charset="0"/>
                <a:ea typeface="標楷體" pitchFamily="65" charset="-120"/>
                <a:cs typeface="Times New Roman" pitchFamily="18" charset="0"/>
              </a:rPr>
              <a:t>DK</a:t>
            </a:r>
            <a:r>
              <a:rPr kumimoji="0" lang="zh-TW" altLang="en-US" sz="2800" dirty="0" smtClean="0">
                <a:solidFill>
                  <a:srgbClr val="0033CC"/>
                </a:solidFill>
                <a:latin typeface="Times New Roman" pitchFamily="18" charset="0"/>
                <a:ea typeface="標楷體" pitchFamily="65" charset="-120"/>
                <a:cs typeface="Times New Roman" pitchFamily="18" charset="0"/>
              </a:rPr>
              <a:t>標準品</a:t>
            </a:r>
            <a:endParaRPr kumimoji="0" lang="en-US" altLang="zh-TW" sz="2800" dirty="0">
              <a:latin typeface="標楷體" pitchFamily="65" charset="-120"/>
              <a:ea typeface="標楷體" pitchFamily="65" charset="-120"/>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a:t>
            </a:fld>
            <a:endParaRPr lang="zh-TW" altLang="en-US"/>
          </a:p>
        </p:txBody>
      </p:sp>
      <p:pic>
        <p:nvPicPr>
          <p:cNvPr id="6" name="圖片 5"/>
          <p:cNvPicPr/>
          <p:nvPr/>
        </p:nvPicPr>
        <p:blipFill>
          <a:blip r:embed="rId3" cstate="print"/>
          <a:srcRect/>
          <a:stretch>
            <a:fillRect/>
          </a:stretch>
        </p:blipFill>
        <p:spPr bwMode="auto">
          <a:xfrm>
            <a:off x="357217" y="1268760"/>
            <a:ext cx="8643939" cy="5087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214414" y="59272"/>
            <a:ext cx="5609228" cy="369332"/>
          </a:xfrm>
          <a:prstGeom prst="rect">
            <a:avLst/>
          </a:prstGeom>
          <a:solidFill>
            <a:schemeClr val="accent5">
              <a:lumMod val="40000"/>
              <a:lumOff val="60000"/>
            </a:schemeClr>
          </a:solidFill>
        </p:spPr>
        <p:txBody>
          <a:bodyPr wrap="none" rtlCol="0">
            <a:spAutoFit/>
          </a:bodyPr>
          <a:lstStyle/>
          <a:p>
            <a:r>
              <a:rPr lang="zh-TW" altLang="en-US" dirty="0" smtClean="0">
                <a:latin typeface="標楷體" pitchFamily="65" charset="-120"/>
                <a:ea typeface="標楷體" pitchFamily="65" charset="-120"/>
                <a:cs typeface="Times New Roman" pitchFamily="18" charset="0"/>
              </a:rPr>
              <a:t>超</a:t>
            </a:r>
            <a:r>
              <a:rPr lang="zh-TW" altLang="en-US" dirty="0" smtClean="0">
                <a:latin typeface="標楷體" pitchFamily="65" charset="-120"/>
                <a:ea typeface="標楷體" pitchFamily="65" charset="-120"/>
                <a:cs typeface="Times New Roman" pitchFamily="18" charset="0"/>
              </a:rPr>
              <a:t>臨界萃取</a:t>
            </a:r>
            <a:r>
              <a:rPr lang="en-US" altLang="zh-TW" dirty="0" smtClean="0">
                <a:latin typeface="標楷體" pitchFamily="65" charset="-120"/>
                <a:ea typeface="標楷體" pitchFamily="65" charset="-120"/>
                <a:cs typeface="Times New Roman" pitchFamily="18" charset="0"/>
              </a:rPr>
              <a:t>(</a:t>
            </a:r>
            <a:r>
              <a:rPr lang="en-US" altLang="zh-TW" dirty="0" smtClean="0">
                <a:latin typeface="標楷體" pitchFamily="65" charset="-120"/>
                <a:ea typeface="標楷體" pitchFamily="65" charset="-120"/>
                <a:cs typeface="Times New Roman" pitchFamily="18" charset="0"/>
              </a:rPr>
              <a:t>40 ℃ </a:t>
            </a:r>
            <a:r>
              <a:rPr lang="zh-TW" altLang="en-US" dirty="0" smtClean="0">
                <a:latin typeface="標楷體" pitchFamily="65" charset="-120"/>
                <a:ea typeface="標楷體" pitchFamily="65" charset="-120"/>
                <a:cs typeface="Times New Roman" pitchFamily="18" charset="0"/>
              </a:rPr>
              <a:t>， </a:t>
            </a:r>
            <a:r>
              <a:rPr lang="en-US" altLang="zh-TW" b="1" dirty="0" smtClean="0">
                <a:solidFill>
                  <a:schemeClr val="accent6">
                    <a:lumMod val="50000"/>
                  </a:schemeClr>
                </a:solidFill>
                <a:latin typeface="標楷體" pitchFamily="65" charset="-120"/>
                <a:ea typeface="標楷體" pitchFamily="65" charset="-120"/>
                <a:cs typeface="Times New Roman" pitchFamily="18" charset="0"/>
              </a:rPr>
              <a:t>250bar</a:t>
            </a:r>
            <a:r>
              <a:rPr lang="en-US" altLang="zh-TW" dirty="0" smtClean="0">
                <a:latin typeface="標楷體" pitchFamily="65" charset="-120"/>
                <a:ea typeface="標楷體" pitchFamily="65" charset="-120"/>
                <a:cs typeface="Times New Roman" pitchFamily="18" charset="0"/>
              </a:rPr>
              <a:t>)</a:t>
            </a:r>
            <a:r>
              <a:rPr lang="zh-TW" altLang="en-US" dirty="0" smtClean="0">
                <a:latin typeface="標楷體" pitchFamily="65" charset="-120"/>
                <a:ea typeface="標楷體" pitchFamily="65" charset="-120"/>
                <a:cs typeface="Times New Roman" pitchFamily="18" charset="0"/>
              </a:rPr>
              <a:t>月桃根莖中</a:t>
            </a:r>
            <a:r>
              <a:rPr lang="en-US" altLang="zh-TW" dirty="0" smtClean="0">
                <a:latin typeface="標楷體" pitchFamily="65" charset="-120"/>
                <a:ea typeface="標楷體" pitchFamily="65" charset="-120"/>
                <a:cs typeface="Times New Roman" pitchFamily="18" charset="0"/>
              </a:rPr>
              <a:t>DK</a:t>
            </a:r>
            <a:r>
              <a:rPr lang="zh-TW" altLang="en-US" dirty="0" smtClean="0">
                <a:latin typeface="標楷體" pitchFamily="65" charset="-120"/>
                <a:ea typeface="標楷體" pitchFamily="65" charset="-120"/>
                <a:cs typeface="Times New Roman" pitchFamily="18" charset="0"/>
              </a:rPr>
              <a:t>含量分析</a:t>
            </a:r>
            <a:endParaRPr lang="zh-TW" altLang="en-US" dirty="0">
              <a:latin typeface="標楷體" pitchFamily="65" charset="-120"/>
              <a:ea typeface="標楷體" pitchFamily="65" charset="-120"/>
              <a:cs typeface="Times New Roman" pitchFamily="18" charset="0"/>
            </a:endParaRPr>
          </a:p>
        </p:txBody>
      </p:sp>
      <p:pic>
        <p:nvPicPr>
          <p:cNvPr id="7" name="圖片 6"/>
          <p:cNvPicPr/>
          <p:nvPr/>
        </p:nvPicPr>
        <p:blipFill>
          <a:blip r:embed="rId2" cstate="print"/>
          <a:srcRect/>
          <a:stretch>
            <a:fillRect/>
          </a:stretch>
        </p:blipFill>
        <p:spPr bwMode="auto">
          <a:xfrm>
            <a:off x="0" y="404664"/>
            <a:ext cx="8964488" cy="2582995"/>
          </a:xfrm>
          <a:prstGeom prst="rect">
            <a:avLst/>
          </a:prstGeom>
          <a:noFill/>
          <a:ln w="9525">
            <a:noFill/>
            <a:miter lim="800000"/>
            <a:headEnd/>
            <a:tailEnd/>
          </a:ln>
        </p:spPr>
      </p:pic>
      <p:pic>
        <p:nvPicPr>
          <p:cNvPr id="8" name="圖片 7"/>
          <p:cNvPicPr/>
          <p:nvPr/>
        </p:nvPicPr>
        <p:blipFill>
          <a:blip r:embed="rId3" cstate="print"/>
          <a:srcRect/>
          <a:stretch>
            <a:fillRect/>
          </a:stretch>
        </p:blipFill>
        <p:spPr bwMode="auto">
          <a:xfrm>
            <a:off x="0" y="3798333"/>
            <a:ext cx="9144000" cy="2558018"/>
          </a:xfrm>
          <a:prstGeom prst="rect">
            <a:avLst/>
          </a:prstGeom>
          <a:noFill/>
          <a:ln w="9525">
            <a:noFill/>
            <a:miter lim="800000"/>
            <a:headEnd/>
            <a:tailEnd/>
          </a:ln>
        </p:spPr>
      </p:pic>
      <p:sp>
        <p:nvSpPr>
          <p:cNvPr id="9" name="文字方塊 8"/>
          <p:cNvSpPr txBox="1"/>
          <p:nvPr/>
        </p:nvSpPr>
        <p:spPr>
          <a:xfrm>
            <a:off x="1214414" y="3214686"/>
            <a:ext cx="5609228" cy="369332"/>
          </a:xfrm>
          <a:prstGeom prst="rect">
            <a:avLst/>
          </a:prstGeom>
          <a:solidFill>
            <a:schemeClr val="accent5">
              <a:lumMod val="40000"/>
              <a:lumOff val="60000"/>
            </a:schemeClr>
          </a:solidFill>
        </p:spPr>
        <p:txBody>
          <a:bodyPr wrap="none" rtlCol="0">
            <a:spAutoFit/>
          </a:bodyPr>
          <a:lstStyle/>
          <a:p>
            <a:r>
              <a:rPr lang="zh-TW" altLang="en-US" dirty="0" smtClean="0">
                <a:latin typeface="標楷體" pitchFamily="65" charset="-120"/>
                <a:ea typeface="標楷體" pitchFamily="65" charset="-120"/>
                <a:cs typeface="Times New Roman" pitchFamily="18" charset="0"/>
              </a:rPr>
              <a:t>超臨界</a:t>
            </a:r>
            <a:r>
              <a:rPr lang="zh-TW" altLang="en-US" dirty="0" smtClean="0">
                <a:latin typeface="標楷體" pitchFamily="65" charset="-120"/>
                <a:ea typeface="標楷體" pitchFamily="65" charset="-120"/>
                <a:cs typeface="Times New Roman" pitchFamily="18" charset="0"/>
              </a:rPr>
              <a:t>萃取</a:t>
            </a:r>
            <a:r>
              <a:rPr lang="en-US" altLang="zh-TW" dirty="0" smtClean="0">
                <a:latin typeface="標楷體" pitchFamily="65" charset="-120"/>
                <a:ea typeface="標楷體" pitchFamily="65" charset="-120"/>
                <a:cs typeface="Times New Roman" pitchFamily="18" charset="0"/>
              </a:rPr>
              <a:t>(</a:t>
            </a:r>
            <a:r>
              <a:rPr lang="en-US" altLang="zh-TW" dirty="0" smtClean="0">
                <a:latin typeface="標楷體" pitchFamily="65" charset="-120"/>
                <a:ea typeface="標楷體" pitchFamily="65" charset="-120"/>
                <a:cs typeface="Times New Roman" pitchFamily="18" charset="0"/>
              </a:rPr>
              <a:t>40 ℃ </a:t>
            </a:r>
            <a:r>
              <a:rPr lang="zh-TW" altLang="en-US" dirty="0" smtClean="0">
                <a:latin typeface="標楷體" pitchFamily="65" charset="-120"/>
                <a:ea typeface="標楷體" pitchFamily="65" charset="-120"/>
                <a:cs typeface="Times New Roman" pitchFamily="18" charset="0"/>
              </a:rPr>
              <a:t>， </a:t>
            </a:r>
            <a:r>
              <a:rPr lang="en-US" altLang="zh-TW" b="1" dirty="0" smtClean="0">
                <a:solidFill>
                  <a:schemeClr val="accent6">
                    <a:lumMod val="50000"/>
                  </a:schemeClr>
                </a:solidFill>
                <a:latin typeface="標楷體" pitchFamily="65" charset="-120"/>
                <a:ea typeface="標楷體" pitchFamily="65" charset="-120"/>
                <a:cs typeface="Times New Roman" pitchFamily="18" charset="0"/>
              </a:rPr>
              <a:t>3</a:t>
            </a:r>
            <a:r>
              <a:rPr lang="en-US" altLang="zh-TW" b="1" dirty="0" smtClean="0">
                <a:solidFill>
                  <a:schemeClr val="accent6">
                    <a:lumMod val="50000"/>
                  </a:schemeClr>
                </a:solidFill>
                <a:latin typeface="標楷體" pitchFamily="65" charset="-120"/>
                <a:ea typeface="標楷體" pitchFamily="65" charset="-120"/>
                <a:cs typeface="Times New Roman" pitchFamily="18" charset="0"/>
              </a:rPr>
              <a:t>50bar</a:t>
            </a:r>
            <a:r>
              <a:rPr lang="en-US" altLang="zh-TW" dirty="0" smtClean="0">
                <a:latin typeface="標楷體" pitchFamily="65" charset="-120"/>
                <a:ea typeface="標楷體" pitchFamily="65" charset="-120"/>
                <a:cs typeface="Times New Roman" pitchFamily="18" charset="0"/>
              </a:rPr>
              <a:t>)</a:t>
            </a:r>
            <a:r>
              <a:rPr lang="zh-TW" altLang="en-US" dirty="0" smtClean="0">
                <a:latin typeface="標楷體" pitchFamily="65" charset="-120"/>
                <a:ea typeface="標楷體" pitchFamily="65" charset="-120"/>
                <a:cs typeface="Times New Roman" pitchFamily="18" charset="0"/>
              </a:rPr>
              <a:t>月桃根莖中</a:t>
            </a:r>
            <a:r>
              <a:rPr lang="en-US" altLang="zh-TW" dirty="0" smtClean="0">
                <a:latin typeface="標楷體" pitchFamily="65" charset="-120"/>
                <a:ea typeface="標楷體" pitchFamily="65" charset="-120"/>
                <a:cs typeface="Times New Roman" pitchFamily="18" charset="0"/>
              </a:rPr>
              <a:t>DK</a:t>
            </a:r>
            <a:r>
              <a:rPr lang="zh-TW" altLang="en-US" dirty="0" smtClean="0">
                <a:latin typeface="標楷體" pitchFamily="65" charset="-120"/>
                <a:ea typeface="標楷體" pitchFamily="65" charset="-120"/>
                <a:cs typeface="Times New Roman" pitchFamily="18" charset="0"/>
              </a:rPr>
              <a:t>含量分析</a:t>
            </a:r>
            <a:endParaRPr lang="zh-TW" altLang="en-US" dirty="0">
              <a:latin typeface="標楷體" pitchFamily="65" charset="-120"/>
              <a:ea typeface="標楷體" pitchFamily="65" charset="-120"/>
              <a:cs typeface="Times New Roman" pitchFamily="18" charset="0"/>
            </a:endParaRPr>
          </a:p>
        </p:txBody>
      </p:sp>
      <p:sp>
        <p:nvSpPr>
          <p:cNvPr id="10" name="文字方塊 9"/>
          <p:cNvSpPr txBox="1"/>
          <p:nvPr/>
        </p:nvSpPr>
        <p:spPr>
          <a:xfrm>
            <a:off x="4714876" y="6417254"/>
            <a:ext cx="4314001" cy="307777"/>
          </a:xfrm>
          <a:prstGeom prst="rect">
            <a:avLst/>
          </a:prstGeom>
          <a:solidFill>
            <a:schemeClr val="accent6">
              <a:lumMod val="40000"/>
              <a:lumOff val="60000"/>
            </a:schemeClr>
          </a:solidFill>
        </p:spPr>
        <p:txBody>
          <a:bodyPr wrap="none" rtlCol="0">
            <a:spAutoFit/>
          </a:bodyPr>
          <a:lstStyle/>
          <a:p>
            <a:r>
              <a:rPr lang="zh-TW" altLang="en-US" sz="1400" b="1" dirty="0" smtClean="0">
                <a:solidFill>
                  <a:srgbClr val="7030A0"/>
                </a:solidFill>
                <a:latin typeface="標楷體" pitchFamily="65" charset="-120"/>
                <a:ea typeface="標楷體" pitchFamily="65" charset="-120"/>
                <a:cs typeface="Times New Roman" pitchFamily="18" charset="0"/>
              </a:rPr>
              <a:t>研究執行：大</a:t>
            </a:r>
            <a:r>
              <a:rPr lang="zh-TW" altLang="en-US" sz="1400" b="1" dirty="0" smtClean="0">
                <a:solidFill>
                  <a:srgbClr val="7030A0"/>
                </a:solidFill>
                <a:latin typeface="標楷體" pitchFamily="65" charset="-120"/>
                <a:ea typeface="標楷體" pitchFamily="65" charset="-120"/>
                <a:cs typeface="Times New Roman" pitchFamily="18" charset="0"/>
              </a:rPr>
              <a:t>仁科技大學製藥科技研究所</a:t>
            </a:r>
            <a:r>
              <a:rPr lang="en-US" altLang="zh-TW" sz="1400" b="1" dirty="0" smtClean="0">
                <a:solidFill>
                  <a:srgbClr val="7030A0"/>
                </a:solidFill>
                <a:latin typeface="標楷體" pitchFamily="65" charset="-120"/>
                <a:ea typeface="標楷體" pitchFamily="65" charset="-120"/>
                <a:cs typeface="Times New Roman" pitchFamily="18" charset="0"/>
              </a:rPr>
              <a:t>U838</a:t>
            </a:r>
            <a:r>
              <a:rPr lang="zh-TW" altLang="en-US" sz="1400" b="1" dirty="0" smtClean="0">
                <a:solidFill>
                  <a:srgbClr val="7030A0"/>
                </a:solidFill>
                <a:latin typeface="標楷體" pitchFamily="65" charset="-120"/>
                <a:ea typeface="標楷體" pitchFamily="65" charset="-120"/>
                <a:cs typeface="Times New Roman" pitchFamily="18" charset="0"/>
              </a:rPr>
              <a:t>實驗室</a:t>
            </a:r>
            <a:endParaRPr lang="zh-TW" altLang="en-US" sz="1400" b="1" dirty="0">
              <a:solidFill>
                <a:srgbClr val="7030A0"/>
              </a:solidFill>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332656"/>
            <a:ext cx="7920880" cy="6192688"/>
          </a:xfrm>
        </p:spPr>
        <p:txBody>
          <a:bodyPr anchor="t">
            <a:normAutofit lnSpcReduction="10000"/>
          </a:bodyPr>
          <a:lstStyle/>
          <a:p>
            <a:pPr algn="ctr">
              <a:buNone/>
            </a:pPr>
            <a:r>
              <a:rPr lang="en-US" altLang="zh-TW" sz="4000" dirty="0" smtClean="0">
                <a:latin typeface="Times New Roman" pitchFamily="18" charset="0"/>
                <a:ea typeface="標楷體" pitchFamily="65" charset="-120"/>
                <a:cs typeface="Times New Roman" pitchFamily="18" charset="0"/>
              </a:rPr>
              <a:t>  </a:t>
            </a:r>
            <a:r>
              <a:rPr lang="zh-TW" altLang="zh-TW" sz="4000" dirty="0" smtClean="0">
                <a:latin typeface="Times New Roman" pitchFamily="18" charset="0"/>
                <a:ea typeface="標楷體" pitchFamily="65" charset="-120"/>
                <a:cs typeface="Times New Roman" pitchFamily="18" charset="0"/>
              </a:rPr>
              <a:t>月</a:t>
            </a:r>
            <a:r>
              <a:rPr lang="zh-TW" altLang="zh-TW" sz="4000" dirty="0" smtClean="0">
                <a:latin typeface="Times New Roman" pitchFamily="18" charset="0"/>
                <a:ea typeface="標楷體" pitchFamily="65" charset="-120"/>
                <a:cs typeface="Times New Roman" pitchFamily="18" charset="0"/>
              </a:rPr>
              <a:t>桃</a:t>
            </a:r>
            <a:r>
              <a:rPr lang="en-US" altLang="zh-TW" sz="4000" dirty="0" smtClean="0">
                <a:latin typeface="Times New Roman" pitchFamily="18" charset="0"/>
                <a:ea typeface="標楷體" pitchFamily="65" charset="-120"/>
                <a:cs typeface="Times New Roman" pitchFamily="18" charset="0"/>
              </a:rPr>
              <a:t>(</a:t>
            </a:r>
            <a:r>
              <a:rPr lang="en-US" altLang="zh-TW" sz="4000" i="1" dirty="0" err="1" smtClean="0">
                <a:latin typeface="Times New Roman" pitchFamily="18" charset="0"/>
                <a:ea typeface="標楷體" pitchFamily="65" charset="-120"/>
                <a:cs typeface="Times New Roman" pitchFamily="18" charset="0"/>
              </a:rPr>
              <a:t>Alpinia</a:t>
            </a:r>
            <a:r>
              <a:rPr lang="en-US" altLang="zh-TW" sz="4000" i="1" dirty="0" smtClean="0">
                <a:latin typeface="Times New Roman" pitchFamily="18" charset="0"/>
                <a:ea typeface="標楷體" pitchFamily="65" charset="-120"/>
                <a:cs typeface="Times New Roman" pitchFamily="18" charset="0"/>
              </a:rPr>
              <a:t> </a:t>
            </a:r>
            <a:r>
              <a:rPr lang="en-US" altLang="zh-TW" sz="4000" i="1" dirty="0" err="1" smtClean="0">
                <a:latin typeface="Times New Roman" pitchFamily="18" charset="0"/>
                <a:ea typeface="標楷體" pitchFamily="65" charset="-120"/>
                <a:cs typeface="Times New Roman" pitchFamily="18" charset="0"/>
              </a:rPr>
              <a:t>zerumbe</a:t>
            </a:r>
            <a:r>
              <a:rPr lang="en-US" altLang="zh-TW" sz="4000" dirty="0" smtClean="0">
                <a:latin typeface="Times New Roman" pitchFamily="18" charset="0"/>
                <a:ea typeface="標楷體" pitchFamily="65" charset="-120"/>
                <a:cs typeface="Times New Roman" pitchFamily="18" charset="0"/>
              </a:rPr>
              <a:t>)</a:t>
            </a:r>
          </a:p>
          <a:p>
            <a:pPr>
              <a:buNone/>
            </a:pPr>
            <a:r>
              <a:rPr lang="en-US" altLang="zh-TW" sz="4000" dirty="0" smtClean="0">
                <a:latin typeface="Times New Roman" pitchFamily="18" charset="0"/>
                <a:ea typeface="標楷體" pitchFamily="65" charset="-120"/>
                <a:cs typeface="Times New Roman" pitchFamily="18" charset="0"/>
              </a:rPr>
              <a:t>  </a:t>
            </a:r>
            <a:r>
              <a:rPr lang="zh-TW" altLang="zh-TW" sz="4000" dirty="0" smtClean="0">
                <a:latin typeface="Times New Roman" pitchFamily="18" charset="0"/>
                <a:ea typeface="標楷體" pitchFamily="65" charset="-120"/>
                <a:cs typeface="Times New Roman" pitchFamily="18" charset="0"/>
              </a:rPr>
              <a:t>薑</a:t>
            </a:r>
            <a:r>
              <a:rPr lang="zh-TW" altLang="zh-TW" sz="4000" dirty="0" smtClean="0">
                <a:latin typeface="Times New Roman" pitchFamily="18" charset="0"/>
                <a:ea typeface="標楷體" pitchFamily="65" charset="-120"/>
                <a:cs typeface="Times New Roman" pitchFamily="18" charset="0"/>
              </a:rPr>
              <a:t>科</a:t>
            </a:r>
            <a:r>
              <a:rPr lang="en-US" altLang="zh-TW" sz="4000" dirty="0" smtClean="0">
                <a:latin typeface="Times New Roman" pitchFamily="18" charset="0"/>
                <a:ea typeface="標楷體" pitchFamily="65" charset="-120"/>
                <a:cs typeface="Times New Roman" pitchFamily="18" charset="0"/>
              </a:rPr>
              <a:t>(</a:t>
            </a:r>
            <a:r>
              <a:rPr lang="en-US" altLang="zh-TW" sz="4000" dirty="0" err="1" smtClean="0">
                <a:latin typeface="Times New Roman" pitchFamily="18" charset="0"/>
                <a:ea typeface="標楷體" pitchFamily="65" charset="-120"/>
                <a:cs typeface="Times New Roman" pitchFamily="18" charset="0"/>
              </a:rPr>
              <a:t>Zingiberaceae</a:t>
            </a:r>
            <a:r>
              <a:rPr lang="en-US" altLang="zh-TW" sz="4000" dirty="0" smtClean="0">
                <a:latin typeface="Times New Roman" pitchFamily="18" charset="0"/>
                <a:ea typeface="標楷體" pitchFamily="65" charset="-120"/>
                <a:cs typeface="Times New Roman" pitchFamily="18" charset="0"/>
              </a:rPr>
              <a:t>)</a:t>
            </a:r>
            <a:r>
              <a:rPr lang="zh-TW" altLang="zh-TW" sz="4000" dirty="0" smtClean="0">
                <a:latin typeface="Times New Roman" pitchFamily="18" charset="0"/>
                <a:ea typeface="標楷體" pitchFamily="65" charset="-120"/>
                <a:cs typeface="Times New Roman" pitchFamily="18" charset="0"/>
              </a:rPr>
              <a:t>多年生大型</a:t>
            </a:r>
            <a:r>
              <a:rPr lang="zh-TW" altLang="zh-TW" sz="4000" dirty="0" smtClean="0">
                <a:latin typeface="Times New Roman" pitchFamily="18" charset="0"/>
                <a:ea typeface="標楷體" pitchFamily="65" charset="-120"/>
                <a:cs typeface="Times New Roman" pitchFamily="18" charset="0"/>
              </a:rPr>
              <a:t>草本</a:t>
            </a:r>
            <a:r>
              <a:rPr lang="zh-TW" altLang="en-US" sz="4000" dirty="0" smtClean="0">
                <a:latin typeface="Times New Roman" pitchFamily="18" charset="0"/>
                <a:ea typeface="標楷體" pitchFamily="65" charset="-120"/>
                <a:cs typeface="Times New Roman" pitchFamily="18" charset="0"/>
              </a:rPr>
              <a:t>植物。</a:t>
            </a:r>
            <a:endParaRPr lang="en-US" altLang="zh-TW" sz="4000" dirty="0" smtClean="0">
              <a:latin typeface="Times New Roman" pitchFamily="18" charset="0"/>
              <a:ea typeface="標楷體" pitchFamily="65" charset="-120"/>
              <a:cs typeface="Times New Roman" pitchFamily="18" charset="0"/>
            </a:endParaRPr>
          </a:p>
          <a:p>
            <a:pPr>
              <a:buNone/>
            </a:pPr>
            <a:r>
              <a:rPr lang="en-US" altLang="zh-TW" sz="4000" dirty="0" smtClean="0">
                <a:latin typeface="Times New Roman" pitchFamily="18" charset="0"/>
                <a:ea typeface="標楷體" pitchFamily="65" charset="-120"/>
                <a:cs typeface="Times New Roman" pitchFamily="18" charset="0"/>
              </a:rPr>
              <a:t>  </a:t>
            </a:r>
            <a:r>
              <a:rPr lang="zh-TW" altLang="zh-TW" sz="4000" dirty="0" smtClean="0">
                <a:latin typeface="Times New Roman" pitchFamily="18" charset="0"/>
                <a:ea typeface="標楷體" pitchFamily="65" charset="-120"/>
                <a:cs typeface="Times New Roman" pitchFamily="18" charset="0"/>
              </a:rPr>
              <a:t>別名</a:t>
            </a:r>
            <a:r>
              <a:rPr lang="zh-TW" altLang="en-US" sz="4000" dirty="0" smtClean="0">
                <a:latin typeface="Times New Roman" pitchFamily="18" charset="0"/>
                <a:ea typeface="標楷體" pitchFamily="65" charset="-120"/>
                <a:cs typeface="Times New Roman" pitchFamily="18" charset="0"/>
              </a:rPr>
              <a:t>：</a:t>
            </a:r>
            <a:r>
              <a:rPr lang="zh-TW" altLang="zh-TW" sz="4000" dirty="0" smtClean="0">
                <a:latin typeface="Times New Roman" pitchFamily="18" charset="0"/>
                <a:ea typeface="標楷體" pitchFamily="65" charset="-120"/>
                <a:cs typeface="Times New Roman" pitchFamily="18" charset="0"/>
              </a:rPr>
              <a:t>玉</a:t>
            </a:r>
            <a:r>
              <a:rPr lang="zh-TW" altLang="zh-TW" sz="4000" dirty="0" smtClean="0">
                <a:latin typeface="Times New Roman" pitchFamily="18" charset="0"/>
                <a:ea typeface="標楷體" pitchFamily="65" charset="-120"/>
                <a:cs typeface="Times New Roman" pitchFamily="18" charset="0"/>
              </a:rPr>
              <a:t>桃、良薑、草蔻、大草蔻、草</a:t>
            </a:r>
            <a:r>
              <a:rPr lang="zh-TW" altLang="zh-TW" sz="4000" dirty="0" smtClean="0">
                <a:latin typeface="Times New Roman" pitchFamily="18" charset="0"/>
                <a:ea typeface="標楷體" pitchFamily="65" charset="-120"/>
                <a:cs typeface="Times New Roman" pitchFamily="18" charset="0"/>
              </a:rPr>
              <a:t>荳蔻</a:t>
            </a:r>
            <a:r>
              <a:rPr lang="zh-TW" altLang="en-US" sz="4000" dirty="0" smtClean="0">
                <a:latin typeface="Times New Roman" pitchFamily="18" charset="0"/>
                <a:ea typeface="標楷體" pitchFamily="65" charset="-120"/>
                <a:cs typeface="Times New Roman" pitchFamily="18" charset="0"/>
              </a:rPr>
              <a:t>、</a:t>
            </a:r>
            <a:r>
              <a:rPr lang="zh-TW" altLang="zh-TW" sz="4000" dirty="0" smtClean="0">
                <a:latin typeface="Times New Roman" pitchFamily="18" charset="0"/>
                <a:ea typeface="標楷體" pitchFamily="65" charset="-120"/>
                <a:cs typeface="Times New Roman" pitchFamily="18" charset="0"/>
              </a:rPr>
              <a:t>虎子花</a:t>
            </a:r>
            <a:r>
              <a:rPr lang="zh-TW" altLang="en-US" sz="4000" dirty="0" smtClean="0">
                <a:latin typeface="Times New Roman" pitchFamily="18" charset="0"/>
                <a:ea typeface="標楷體" pitchFamily="65" charset="-120"/>
                <a:cs typeface="Times New Roman" pitchFamily="18" charset="0"/>
              </a:rPr>
              <a:t>。</a:t>
            </a:r>
            <a:endParaRPr lang="en-US" altLang="zh-TW" sz="4000" dirty="0" smtClean="0">
              <a:latin typeface="Times New Roman" pitchFamily="18" charset="0"/>
              <a:ea typeface="標楷體" pitchFamily="65" charset="-120"/>
              <a:cs typeface="Times New Roman" pitchFamily="18" charset="0"/>
            </a:endParaRPr>
          </a:p>
          <a:p>
            <a:pPr>
              <a:buNone/>
            </a:pPr>
            <a:r>
              <a:rPr lang="en-US" altLang="zh-TW"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 </a:t>
            </a:r>
            <a:r>
              <a:rPr lang="zh-TW" altLang="zh-TW" sz="4000" dirty="0" smtClean="0">
                <a:latin typeface="Times New Roman" pitchFamily="18" charset="0"/>
                <a:ea typeface="標楷體" pitchFamily="65" charset="-120"/>
                <a:cs typeface="Times New Roman" pitchFamily="18" charset="0"/>
              </a:rPr>
              <a:t>廣泛</a:t>
            </a:r>
            <a:r>
              <a:rPr lang="zh-TW" altLang="zh-TW" sz="4000" dirty="0" smtClean="0">
                <a:latin typeface="Times New Roman" pitchFamily="18" charset="0"/>
                <a:ea typeface="標楷體" pitchFamily="65" charset="-120"/>
                <a:cs typeface="Times New Roman" pitchFamily="18" charset="0"/>
              </a:rPr>
              <a:t>分佈於台灣、日本、中國、琉球、爪哇以及馬來西亞等亞熱帶低海拔山區。</a:t>
            </a:r>
            <a:endParaRPr lang="zh-TW" altLang="en-US" sz="4000" dirty="0" smtClean="0">
              <a:latin typeface="Times New Roman" pitchFamily="18" charset="0"/>
              <a:ea typeface="標楷體" pitchFamily="65" charset="-120"/>
              <a:cs typeface="Times New Roman" pitchFamily="18" charset="0"/>
            </a:endParaRPr>
          </a:p>
          <a:p>
            <a:pPr>
              <a:buNone/>
            </a:pPr>
            <a:endParaRPr lang="en-US" altLang="zh-TW" sz="4000" dirty="0" smtClean="0">
              <a:latin typeface="Times New Roman" pitchFamily="18" charset="0"/>
              <a:ea typeface="標楷體" pitchFamily="65" charset="-120"/>
              <a:cs typeface="Times New Roman" pitchFamily="18" charset="0"/>
            </a:endParaRPr>
          </a:p>
          <a:p>
            <a:pPr>
              <a:buNone/>
            </a:pPr>
            <a:r>
              <a:rPr lang="zh-TW" altLang="en-US" sz="4000" dirty="0" smtClean="0">
                <a:latin typeface="Times New Roman" pitchFamily="18" charset="0"/>
                <a:ea typeface="標楷體" pitchFamily="65" charset="-120"/>
                <a:cs typeface="Times New Roman" pitchFamily="18" charset="0"/>
              </a:rPr>
              <a:t>  </a:t>
            </a:r>
            <a:endParaRPr lang="zh-TW" altLang="en-US" dirty="0"/>
          </a:p>
        </p:txBody>
      </p:sp>
      <p:pic>
        <p:nvPicPr>
          <p:cNvPr id="7"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l="25732" t="2580" r="16024" b="3591"/>
          <a:stretch>
            <a:fillRect/>
          </a:stretch>
        </p:blipFill>
        <p:spPr bwMode="auto">
          <a:xfrm flipH="1">
            <a:off x="1307181" y="1435238"/>
            <a:ext cx="1205228" cy="4897232"/>
          </a:xfrm>
          <a:prstGeom prst="rect">
            <a:avLst/>
          </a:prstGeom>
          <a:ln>
            <a:noFill/>
          </a:ln>
          <a:effectLst>
            <a:softEdge rad="112500"/>
          </a:effectLst>
        </p:spPr>
      </p:pic>
      <p:sp>
        <p:nvSpPr>
          <p:cNvPr id="6" name="Rectangle 2"/>
          <p:cNvSpPr>
            <a:spLocks noGrp="1" noChangeArrowheads="1"/>
          </p:cNvSpPr>
          <p:nvPr>
            <p:ph type="title"/>
          </p:nvPr>
        </p:nvSpPr>
        <p:spPr bwMode="auto">
          <a:xfrm>
            <a:off x="1331640" y="492195"/>
            <a:ext cx="33843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4000" b="1"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花間月桃日霜</a:t>
            </a:r>
            <a:endParaRPr kumimoji="1" lang="zh-TW" sz="4000" b="1"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Arial" pitchFamily="34" charset="0"/>
              <a:ea typeface="新細明體" pitchFamily="18" charset="-120"/>
              <a:cs typeface="新細明體" pitchFamily="18" charset="-12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25732" t="2580" r="16024" b="3591"/>
          <a:stretch>
            <a:fillRect/>
          </a:stretch>
        </p:blipFill>
        <p:spPr bwMode="auto">
          <a:xfrm flipH="1">
            <a:off x="3491880" y="1435926"/>
            <a:ext cx="1207537" cy="4906608"/>
          </a:xfrm>
          <a:prstGeom prst="rect">
            <a:avLst/>
          </a:prstGeom>
          <a:ln>
            <a:noFill/>
          </a:ln>
          <a:effectLst>
            <a:softEdge rad="112500"/>
          </a:effectLst>
        </p:spPr>
      </p:pic>
      <p:pic>
        <p:nvPicPr>
          <p:cNvPr id="11" name="圖片 10" descr="DSC05595.JPG"/>
          <p:cNvPicPr>
            <a:picLocks noChangeAspect="1"/>
          </p:cNvPicPr>
          <p:nvPr/>
        </p:nvPicPr>
        <p:blipFill>
          <a:blip r:embed="rId3" cstate="print"/>
          <a:stretch>
            <a:fillRect/>
          </a:stretch>
        </p:blipFill>
        <p:spPr>
          <a:xfrm>
            <a:off x="4860032" y="4050134"/>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descr="DSC05599.JPG"/>
          <p:cNvPicPr>
            <a:picLocks noChangeAspect="1"/>
          </p:cNvPicPr>
          <p:nvPr/>
        </p:nvPicPr>
        <p:blipFill>
          <a:blip r:embed="rId4" cstate="print"/>
          <a:stretch>
            <a:fillRect/>
          </a:stretch>
        </p:blipFill>
        <p:spPr>
          <a:xfrm>
            <a:off x="4860032" y="1268760"/>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l="25732" t="2580" r="16024" b="3591"/>
          <a:stretch>
            <a:fillRect/>
          </a:stretch>
        </p:blipFill>
        <p:spPr bwMode="auto">
          <a:xfrm flipH="1">
            <a:off x="2411760" y="1700808"/>
            <a:ext cx="1221739" cy="4964317"/>
          </a:xfrm>
          <a:prstGeom prst="rect">
            <a:avLst/>
          </a:prstGeom>
          <a:ln>
            <a:noFill/>
          </a:ln>
          <a:effectLst>
            <a:softEdge rad="112500"/>
          </a:effectLst>
        </p:spPr>
      </p:pic>
      <p:pic>
        <p:nvPicPr>
          <p:cNvPr id="13"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3880" y="620688"/>
            <a:ext cx="7998600" cy="5627712"/>
          </a:xfrm>
        </p:spPr>
        <p:txBody>
          <a:bodyPr>
            <a:noAutofit/>
          </a:bodyPr>
          <a:lstStyle/>
          <a:p>
            <a:pPr>
              <a:buNone/>
            </a:pPr>
            <a:r>
              <a:rPr kumimoji="1" lang="zh-TW" altLang="en-US" sz="4000" b="1" dirty="0" smtClean="0">
                <a:latin typeface="標楷體" pitchFamily="65" charset="-120"/>
                <a:ea typeface="標楷體" pitchFamily="65" charset="-120"/>
                <a:cs typeface="Times New Roman" pitchFamily="18" charset="0"/>
              </a:rPr>
              <a:t>  </a:t>
            </a:r>
            <a:r>
              <a:rPr kumimoji="1" lang="zh-TW" altLang="zh-TW" sz="4000" dirty="0" smtClean="0">
                <a:latin typeface="標楷體" pitchFamily="65" charset="-120"/>
                <a:ea typeface="標楷體" pitchFamily="65" charset="-120"/>
                <a:cs typeface="Times New Roman" pitchFamily="18" charset="0"/>
              </a:rPr>
              <a:t>早安！為妳採集晨間綻開月桃鮮花與種子，以不含化學溶劑的二氧化碳超臨界萃取技術，開發這款呵護名媛淑女肌膚的珍貴滋潤保養品。</a:t>
            </a:r>
            <a:r>
              <a:rPr kumimoji="1" lang="zh-TW" altLang="zh-TW" sz="4000" dirty="0" smtClean="0">
                <a:latin typeface="標楷體" pitchFamily="65" charset="-120"/>
                <a:ea typeface="標楷體" pitchFamily="65" charset="-120"/>
                <a:cs typeface="Arial" pitchFamily="34" charset="0"/>
              </a:rPr>
              <a:t>花間月桃日霜 含有月桃花與種子萃取精華，一整天在您的皮膚上形成保護層，不受紫外線、污濁空氣傷害到您的肌膚。</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548680"/>
            <a:ext cx="8034096" cy="5699720"/>
          </a:xfrm>
        </p:spPr>
        <p:txBody>
          <a:bodyPr>
            <a:normAutofit/>
          </a:bodyPr>
          <a:lstStyle/>
          <a:p>
            <a:pPr>
              <a:buNone/>
            </a:pPr>
            <a:r>
              <a:rPr kumimoji="1" lang="zh-TW" altLang="en-US" sz="4000" dirty="0" smtClean="0">
                <a:latin typeface="標楷體" pitchFamily="65" charset="-120"/>
                <a:ea typeface="標楷體" pitchFamily="65" charset="-120"/>
                <a:cs typeface="Arial" pitchFamily="34" charset="0"/>
              </a:rPr>
              <a:t>  </a:t>
            </a:r>
            <a:r>
              <a:rPr kumimoji="1" lang="en-US" altLang="zh-TW" sz="4000" dirty="0" smtClean="0">
                <a:latin typeface="標楷體" pitchFamily="65" charset="-120"/>
                <a:ea typeface="標楷體" pitchFamily="65" charset="-120"/>
                <a:cs typeface="Arial" pitchFamily="34" charset="0"/>
              </a:rPr>
              <a:t>14</a:t>
            </a:r>
            <a:r>
              <a:rPr kumimoji="1" lang="zh-TW" altLang="en-US" sz="4000" dirty="0" smtClean="0">
                <a:latin typeface="標楷體" pitchFamily="65" charset="-120"/>
                <a:ea typeface="標楷體" pitchFamily="65" charset="-120"/>
                <a:cs typeface="Arial" pitchFamily="34" charset="0"/>
              </a:rPr>
              <a:t>天後，終結倦容、逼退暗沉，展現戀愛般紅潤美肌 。</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74638"/>
            <a:ext cx="7674056" cy="1143000"/>
          </a:xfrm>
        </p:spPr>
        <p:txBody>
          <a:bodyPr>
            <a:normAutofit/>
          </a:bodyPr>
          <a:lstStyle/>
          <a:p>
            <a:pPr lvl="0"/>
            <a:r>
              <a:rPr kumimoji="1" lang="zh-TW" altLang="zh-TW" sz="4000" b="1" dirty="0" smtClean="0">
                <a:solidFill>
                  <a:schemeClr val="tx2">
                    <a:lumMod val="60000"/>
                    <a:lumOff val="40000"/>
                  </a:schemeClr>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花間月桃晚霜</a:t>
            </a:r>
            <a:endParaRPr lang="zh-TW" altLang="en-US" sz="4000" dirty="0">
              <a:effectLst>
                <a:outerShdw blurRad="38100" dist="38100" dir="2700000" algn="tl">
                  <a:srgbClr val="000000">
                    <a:alpha val="43137"/>
                  </a:srgbClr>
                </a:outerShdw>
              </a:effectLst>
            </a:endParaRPr>
          </a:p>
        </p:txBody>
      </p:sp>
      <p:pic>
        <p:nvPicPr>
          <p:cNvPr id="4" name="Picture 3"/>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1331640" y="1412776"/>
            <a:ext cx="1255071" cy="5040560"/>
          </a:xfrm>
          <a:prstGeom prst="rect">
            <a:avLst/>
          </a:prstGeom>
          <a:ln>
            <a:noFill/>
          </a:ln>
          <a:effectLst>
            <a:softEdge rad="112500"/>
          </a:effectLst>
        </p:spPr>
      </p:pic>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35406" y="1412776"/>
            <a:ext cx="1255071" cy="5040560"/>
          </a:xfrm>
          <a:prstGeom prst="rect">
            <a:avLst/>
          </a:prstGeom>
          <a:ln>
            <a:noFill/>
          </a:ln>
          <a:effectLst>
            <a:softEdge rad="112500"/>
          </a:effectLst>
        </p:spPr>
      </p:pic>
      <p:pic>
        <p:nvPicPr>
          <p:cNvPr id="6" name="Picture 3"/>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a:stretch>
            <a:fillRect/>
          </a:stretch>
        </p:blipFill>
        <p:spPr bwMode="auto">
          <a:xfrm>
            <a:off x="2339752" y="1628800"/>
            <a:ext cx="1255071" cy="5040560"/>
          </a:xfrm>
          <a:prstGeom prst="rect">
            <a:avLst/>
          </a:prstGeom>
          <a:ln>
            <a:noFill/>
          </a:ln>
          <a:effectLst>
            <a:softEdge rad="112500"/>
          </a:effectLst>
        </p:spPr>
      </p:pic>
      <p:pic>
        <p:nvPicPr>
          <p:cNvPr id="7" name="圖片 6" descr="DSC05595.JPG"/>
          <p:cNvPicPr>
            <a:picLocks noChangeAspect="1"/>
          </p:cNvPicPr>
          <p:nvPr/>
        </p:nvPicPr>
        <p:blipFill>
          <a:blip r:embed="rId3" cstate="print"/>
          <a:stretch>
            <a:fillRect/>
          </a:stretch>
        </p:blipFill>
        <p:spPr>
          <a:xfrm>
            <a:off x="4860032" y="4050134"/>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descr="DSC05599.JPG"/>
          <p:cNvPicPr>
            <a:picLocks noChangeAspect="1"/>
          </p:cNvPicPr>
          <p:nvPr/>
        </p:nvPicPr>
        <p:blipFill>
          <a:blip r:embed="rId4" cstate="print"/>
          <a:stretch>
            <a:fillRect/>
          </a:stretch>
        </p:blipFill>
        <p:spPr>
          <a:xfrm>
            <a:off x="4860032" y="1268760"/>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620688"/>
            <a:ext cx="8106104" cy="5627712"/>
          </a:xfrm>
        </p:spPr>
        <p:txBody>
          <a:bodyPr>
            <a:normAutofit/>
          </a:bodyPr>
          <a:lstStyle/>
          <a:p>
            <a:pPr>
              <a:buNone/>
            </a:pPr>
            <a:r>
              <a:rPr kumimoji="1" lang="zh-TW" altLang="en-US" sz="4000" dirty="0" smtClean="0">
                <a:latin typeface="標楷體" pitchFamily="65" charset="-120"/>
                <a:ea typeface="標楷體" pitchFamily="65" charset="-120"/>
                <a:cs typeface="Arial" pitchFamily="34" charset="0"/>
              </a:rPr>
              <a:t> </a:t>
            </a:r>
            <a:r>
              <a:rPr kumimoji="1" lang="zh-TW" altLang="zh-TW" sz="4000" dirty="0" smtClean="0">
                <a:latin typeface="標楷體" pitchFamily="65" charset="-120"/>
                <a:ea typeface="標楷體" pitchFamily="65" charset="-120"/>
                <a:cs typeface="Arial" pitchFamily="34" charset="0"/>
              </a:rPr>
              <a:t>以專利的萃取裝置及技術，凝集月桃花與種子的天然精華。在每個靜靜的夜裡，由您細緻皮膚的毛孔吸收，達到修復及滋養的效果，提供肌膚在夜晚進行各項生理功能所需的養分與能量。本款產品是很容易吸收的乳質面霜，可以補充白天流失的水分，滋養並減少細紋及皺紋的出現。</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74638"/>
            <a:ext cx="7674056" cy="1143000"/>
          </a:xfrm>
        </p:spPr>
        <p:txBody>
          <a:bodyPr>
            <a:normAutofit/>
          </a:bodyPr>
          <a:lstStyle/>
          <a:p>
            <a:r>
              <a:rPr lang="zh-TW" altLang="zh-TW" sz="4000" b="1" dirty="0" smtClean="0">
                <a:solidFill>
                  <a:schemeClr val="tx2">
                    <a:lumMod val="60000"/>
                    <a:lumOff val="40000"/>
                  </a:schemeClr>
                </a:solidFill>
                <a:effectLst>
                  <a:outerShdw blurRad="38100" dist="38100" dir="2700000" algn="tl">
                    <a:srgbClr val="000000">
                      <a:alpha val="43137"/>
                    </a:srgbClr>
                  </a:outerShdw>
                </a:effectLst>
                <a:latin typeface="標楷體" pitchFamily="65" charset="-120"/>
                <a:ea typeface="標楷體" pitchFamily="65" charset="-120"/>
              </a:rPr>
              <a:t>花間月桃護手霜</a:t>
            </a:r>
            <a:endParaRPr lang="zh-TW" altLang="en-US" sz="4000" dirty="0">
              <a:solidFill>
                <a:schemeClr val="tx2">
                  <a:lumMod val="60000"/>
                  <a:lumOff val="40000"/>
                </a:schemeClr>
              </a:solidFill>
              <a:effectLst>
                <a:outerShdw blurRad="38100" dist="38100" dir="2700000" algn="tl">
                  <a:srgbClr val="000000">
                    <a:alpha val="43137"/>
                  </a:srgbClr>
                </a:outerShdw>
              </a:effectLst>
            </a:endParaRPr>
          </a:p>
        </p:txBody>
      </p:sp>
      <p:pic>
        <p:nvPicPr>
          <p:cNvPr id="4" name="Picture 3"/>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1075901" y="1412776"/>
            <a:ext cx="1695899" cy="4683287"/>
          </a:xfrm>
          <a:prstGeom prst="rect">
            <a:avLst/>
          </a:prstGeom>
          <a:ln>
            <a:noFill/>
          </a:ln>
          <a:effectLst>
            <a:softEdge rad="112500"/>
          </a:effectLst>
        </p:spPr>
      </p:pic>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64133" y="1412776"/>
            <a:ext cx="1695899" cy="4683287"/>
          </a:xfrm>
          <a:prstGeom prst="rect">
            <a:avLst/>
          </a:prstGeom>
          <a:ln>
            <a:noFill/>
          </a:ln>
          <a:effectLst>
            <a:softEdge rad="112500"/>
          </a:effectLst>
        </p:spPr>
      </p:pic>
      <p:pic>
        <p:nvPicPr>
          <p:cNvPr id="6" name="Picture 3"/>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a:stretch>
            <a:fillRect/>
          </a:stretch>
        </p:blipFill>
        <p:spPr bwMode="auto">
          <a:xfrm>
            <a:off x="2156021" y="1772816"/>
            <a:ext cx="1695899" cy="4683287"/>
          </a:xfrm>
          <a:prstGeom prst="rect">
            <a:avLst/>
          </a:prstGeom>
          <a:ln>
            <a:noFill/>
          </a:ln>
          <a:effectLst>
            <a:softEdge rad="112500"/>
          </a:effectLst>
        </p:spPr>
      </p:pic>
      <p:pic>
        <p:nvPicPr>
          <p:cNvPr id="7" name="圖片 6" descr="DSC05595.JPG"/>
          <p:cNvPicPr>
            <a:picLocks noChangeAspect="1"/>
          </p:cNvPicPr>
          <p:nvPr/>
        </p:nvPicPr>
        <p:blipFill>
          <a:blip r:embed="rId3" cstate="print"/>
          <a:stretch>
            <a:fillRect/>
          </a:stretch>
        </p:blipFill>
        <p:spPr>
          <a:xfrm>
            <a:off x="4860032" y="4050134"/>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descr="DSC05599.JPG"/>
          <p:cNvPicPr>
            <a:picLocks noChangeAspect="1"/>
          </p:cNvPicPr>
          <p:nvPr/>
        </p:nvPicPr>
        <p:blipFill>
          <a:blip r:embed="rId4" cstate="print"/>
          <a:stretch>
            <a:fillRect/>
          </a:stretch>
        </p:blipFill>
        <p:spPr>
          <a:xfrm>
            <a:off x="4860032" y="1268760"/>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962088" cy="5904656"/>
          </a:xfrm>
        </p:spPr>
        <p:txBody>
          <a:bodyPr/>
          <a:lstStyle/>
          <a:p>
            <a:pPr>
              <a:buNone/>
            </a:pPr>
            <a:r>
              <a:rPr kumimoji="1" lang="zh-TW" altLang="en-US" b="1" dirty="0" smtClean="0">
                <a:latin typeface="標楷體" pitchFamily="65" charset="-120"/>
                <a:ea typeface="標楷體" pitchFamily="65" charset="-120"/>
                <a:cs typeface="Arial" pitchFamily="34" charset="0"/>
              </a:rPr>
              <a:t>  </a:t>
            </a:r>
            <a:r>
              <a:rPr kumimoji="1" lang="zh-TW" altLang="zh-TW" sz="4000" dirty="0" smtClean="0">
                <a:latin typeface="標楷體" pitchFamily="65" charset="-120"/>
                <a:ea typeface="標楷體" pitchFamily="65" charset="-120"/>
                <a:cs typeface="Arial" pitchFamily="34" charset="0"/>
              </a:rPr>
              <a:t>護手霜一般而言是平價的產品，仁科技大學藥學系研究團隊所研製的花間月桃護手霜取材自月桃花與種子的滋養成分，以醫藥品相同等級的品質管制水準，進行配方開發與製造。</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962088" cy="5699720"/>
          </a:xfrm>
        </p:spPr>
        <p:txBody>
          <a:bodyPr>
            <a:normAutofit/>
          </a:bodyPr>
          <a:lstStyle/>
          <a:p>
            <a:pPr>
              <a:buNone/>
            </a:pPr>
            <a:r>
              <a:rPr kumimoji="1" lang="zh-TW" altLang="en-US" sz="4000" b="1" dirty="0" smtClean="0">
                <a:latin typeface="標楷體" pitchFamily="65" charset="-120"/>
                <a:ea typeface="標楷體" pitchFamily="65" charset="-120"/>
                <a:cs typeface="Arial" pitchFamily="34" charset="0"/>
              </a:rPr>
              <a:t> </a:t>
            </a:r>
            <a:r>
              <a:rPr kumimoji="1" lang="zh-TW" altLang="zh-TW" sz="4000" dirty="0" smtClean="0">
                <a:latin typeface="標楷體" pitchFamily="65" charset="-120"/>
                <a:ea typeface="標楷體" pitchFamily="65" charset="-120"/>
                <a:cs typeface="Arial" pitchFamily="34" charset="0"/>
              </a:rPr>
              <a:t>自然的香氣、不黏膩、好吸收 ，舒緩肌膚乾燥 ，柔軟白淨光滑，無時無刻保護著您的雙手。洗手或工作所造成的肌膚乾澀，花間月桃護手霜馬上帶給您舒服、不油膩、柔軟的美好觸感。不再害怕他牽我的手！</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60648"/>
            <a:ext cx="7632848" cy="1143000"/>
          </a:xfrm>
        </p:spPr>
        <p:txBody>
          <a:bodyPr>
            <a:normAutofit/>
          </a:bodyPr>
          <a:lstStyle/>
          <a:p>
            <a:r>
              <a:rPr lang="zh-TW" altLang="zh-TW" sz="4000" b="1" dirty="0" smtClean="0">
                <a:solidFill>
                  <a:schemeClr val="tx2">
                    <a:lumMod val="60000"/>
                    <a:lumOff val="40000"/>
                  </a:schemeClr>
                </a:solidFill>
                <a:effectLst>
                  <a:outerShdw blurRad="38100" dist="38100" dir="2700000" algn="tl">
                    <a:srgbClr val="000000">
                      <a:alpha val="43137"/>
                    </a:srgbClr>
                  </a:outerShdw>
                </a:effectLst>
                <a:latin typeface="標楷體" pitchFamily="65" charset="-120"/>
                <a:ea typeface="標楷體" pitchFamily="65" charset="-120"/>
              </a:rPr>
              <a:t>花間月桃青春露</a:t>
            </a:r>
            <a:endParaRPr lang="zh-TW" altLang="en-US" sz="4000" dirty="0">
              <a:solidFill>
                <a:schemeClr val="tx2">
                  <a:lumMod val="60000"/>
                  <a:lumOff val="40000"/>
                </a:schemeClr>
              </a:solidFill>
              <a:effectLst>
                <a:outerShdw blurRad="38100" dist="38100" dir="2700000" algn="tl">
                  <a:srgbClr val="000000">
                    <a:alpha val="43137"/>
                  </a:srgbClr>
                </a:outerShdw>
              </a:effectLst>
            </a:endParaRPr>
          </a:p>
        </p:txBody>
      </p:sp>
      <p:pic>
        <p:nvPicPr>
          <p:cNvPr id="4"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3280168" y="1484784"/>
            <a:ext cx="1507856" cy="4800600"/>
          </a:xfrm>
          <a:prstGeom prst="rect">
            <a:avLst/>
          </a:prstGeom>
          <a:ln>
            <a:noFill/>
          </a:ln>
          <a:effectLst>
            <a:softEdge rad="112500"/>
          </a:effectLst>
        </p:spPr>
      </p:pic>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1600" y="1484784"/>
            <a:ext cx="1507856" cy="4800600"/>
          </a:xfrm>
          <a:prstGeom prst="rect">
            <a:avLst/>
          </a:prstGeom>
          <a:ln>
            <a:noFill/>
          </a:ln>
          <a:effectLst>
            <a:softEdge rad="112500"/>
          </a:effectLst>
        </p:spPr>
      </p:pic>
      <p:pic>
        <p:nvPicPr>
          <p:cNvPr id="7" name="圖片 6" descr="DSC05595.JPG"/>
          <p:cNvPicPr>
            <a:picLocks noChangeAspect="1"/>
          </p:cNvPicPr>
          <p:nvPr/>
        </p:nvPicPr>
        <p:blipFill>
          <a:blip r:embed="rId3" cstate="print"/>
          <a:stretch>
            <a:fillRect/>
          </a:stretch>
        </p:blipFill>
        <p:spPr>
          <a:xfrm>
            <a:off x="4860032" y="4050134"/>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descr="DSC05599.JPG"/>
          <p:cNvPicPr>
            <a:picLocks noChangeAspect="1"/>
          </p:cNvPicPr>
          <p:nvPr/>
        </p:nvPicPr>
        <p:blipFill>
          <a:blip r:embed="rId4" cstate="print"/>
          <a:stretch>
            <a:fillRect/>
          </a:stretch>
        </p:blipFill>
        <p:spPr>
          <a:xfrm>
            <a:off x="4860032" y="1340768"/>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a:stretch>
            <a:fillRect/>
          </a:stretch>
        </p:blipFill>
        <p:spPr bwMode="auto">
          <a:xfrm>
            <a:off x="2128040" y="1844824"/>
            <a:ext cx="1507856" cy="4800600"/>
          </a:xfrm>
          <a:prstGeom prst="rect">
            <a:avLst/>
          </a:prstGeom>
          <a:ln>
            <a:noFill/>
          </a:ln>
          <a:effectLst>
            <a:softEdge rad="112500"/>
          </a:effectLst>
        </p:spPr>
      </p:pic>
      <p:pic>
        <p:nvPicPr>
          <p:cNvPr id="9"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457200"/>
            <a:ext cx="8064896" cy="5996136"/>
          </a:xfrm>
        </p:spPr>
        <p:txBody>
          <a:bodyPr>
            <a:normAutofit/>
          </a:bodyPr>
          <a:lstStyle/>
          <a:p>
            <a:pPr lvl="0">
              <a:buNone/>
            </a:pPr>
            <a:r>
              <a:rPr kumimoji="1" lang="zh-TW" altLang="en-US" sz="4000" dirty="0" smtClean="0">
                <a:latin typeface="標楷體" pitchFamily="65" charset="-120"/>
                <a:ea typeface="標楷體" pitchFamily="65" charset="-120"/>
                <a:cs typeface="Arial" pitchFamily="34" charset="0"/>
              </a:rPr>
              <a:t> </a:t>
            </a:r>
            <a:r>
              <a:rPr kumimoji="1" lang="zh-TW" altLang="zh-TW" sz="4000" dirty="0" smtClean="0">
                <a:latin typeface="標楷體" pitchFamily="65" charset="-120"/>
                <a:ea typeface="標楷體" pitchFamily="65" charset="-120"/>
                <a:cs typeface="Arial" pitchFamily="34" charset="0"/>
              </a:rPr>
              <a:t>肌膚宛如絲綢般柔嫩亮麗是每個女人的願望，這一款由大仁科技大學藥學系研究團隊所研製的花間月桃青春露具有全新的滲透感覺，肌膚瞬間擁有光滑彈潤的感受。塗抹在肌膚時，立即像水般延展滲透。讓肌膚長保滋潤。 </a:t>
            </a:r>
            <a:endParaRPr kumimoji="1" lang="zh-TW" altLang="zh-TW" sz="4000" dirty="0" smtClean="0">
              <a:latin typeface="標楷體" pitchFamily="65" charset="-120"/>
              <a:ea typeface="標楷體" pitchFamily="65" charset="-120"/>
              <a:cs typeface="新細明體" pitchFamily="18" charset="-120"/>
            </a:endParaRPr>
          </a:p>
          <a:p>
            <a:pPr>
              <a:buNone/>
            </a:pP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42852"/>
            <a:ext cx="7498080" cy="654032"/>
          </a:xfrm>
          <a:solidFill>
            <a:schemeClr val="accent4">
              <a:lumMod val="40000"/>
              <a:lumOff val="60000"/>
            </a:schemeClr>
          </a:solidFill>
        </p:spPr>
        <p:txBody>
          <a:bodyPr>
            <a:normAutofit fontScale="90000"/>
          </a:bodyPr>
          <a:lstStyle/>
          <a:p>
            <a:pPr algn="ctr"/>
            <a:r>
              <a:rPr lang="en-US" altLang="zh-TW" dirty="0" smtClean="0"/>
              <a:t/>
            </a:r>
            <a:br>
              <a:rPr lang="en-US" altLang="zh-TW" dirty="0" smtClean="0"/>
            </a:br>
            <a:r>
              <a:rPr lang="zh-TW" altLang="en-US" dirty="0" smtClean="0">
                <a:latin typeface="標楷體" pitchFamily="65" charset="-120"/>
                <a:ea typeface="標楷體" pitchFamily="65" charset="-120"/>
              </a:rPr>
              <a:t>月桃研究</a:t>
            </a:r>
            <a:r>
              <a:rPr lang="zh-TW" altLang="en-US" sz="4000" dirty="0" smtClean="0">
                <a:latin typeface="標楷體" pitchFamily="65" charset="-120"/>
                <a:ea typeface="標楷體" pitchFamily="65" charset="-120"/>
              </a:rPr>
              <a:t>文獻</a:t>
            </a:r>
            <a:r>
              <a:rPr lang="zh-TW" altLang="en-US" sz="4000" dirty="0" smtClean="0">
                <a:latin typeface="標楷體" pitchFamily="65" charset="-120"/>
                <a:ea typeface="標楷體" pitchFamily="65" charset="-120"/>
              </a:rPr>
              <a:t>回顧：</a:t>
            </a:r>
            <a:r>
              <a:rPr lang="zh-TW" altLang="en-US" sz="4000" dirty="0" smtClean="0"/>
              <a:t/>
            </a:r>
            <a:br>
              <a:rPr lang="zh-TW" altLang="en-US" sz="4000" dirty="0" smtClean="0"/>
            </a:br>
            <a:endParaRPr lang="zh-TW" altLang="en-US" sz="4000" dirty="0"/>
          </a:p>
        </p:txBody>
      </p:sp>
      <p:sp>
        <p:nvSpPr>
          <p:cNvPr id="3" name="內容版面配置區 2"/>
          <p:cNvSpPr>
            <a:spLocks noGrp="1"/>
          </p:cNvSpPr>
          <p:nvPr>
            <p:ph idx="1"/>
          </p:nvPr>
        </p:nvSpPr>
        <p:spPr>
          <a:xfrm>
            <a:off x="1435608" y="1071546"/>
            <a:ext cx="7498080" cy="4857784"/>
          </a:xfrm>
        </p:spPr>
        <p:txBody>
          <a:bodyPr>
            <a:normAutofit/>
          </a:bodyPr>
          <a:lstStyle/>
          <a:p>
            <a:pPr>
              <a:buNone/>
            </a:pPr>
            <a:r>
              <a:rPr lang="en-US" sz="4400" dirty="0" smtClean="0">
                <a:latin typeface="標楷體" pitchFamily="65" charset="-120"/>
                <a:ea typeface="標楷體" pitchFamily="65" charset="-120"/>
                <a:cs typeface="Times New Roman" pitchFamily="18" charset="0"/>
              </a:rPr>
              <a:t> </a:t>
            </a:r>
            <a:r>
              <a:rPr lang="en-US" sz="4000" dirty="0" smtClean="0">
                <a:latin typeface="標楷體" pitchFamily="65" charset="-120"/>
                <a:ea typeface="標楷體" pitchFamily="65" charset="-120"/>
                <a:cs typeface="Times New Roman" pitchFamily="18" charset="0"/>
              </a:rPr>
              <a:t>1998</a:t>
            </a:r>
            <a:r>
              <a:rPr lang="zh-TW" altLang="en-US" sz="4000" dirty="0" smtClean="0">
                <a:latin typeface="標楷體" pitchFamily="65" charset="-120"/>
                <a:ea typeface="標楷體" pitchFamily="65" charset="-120"/>
                <a:cs typeface="Times New Roman" pitchFamily="18" charset="0"/>
              </a:rPr>
              <a:t>年</a:t>
            </a:r>
            <a:r>
              <a:rPr lang="en-US" sz="4000" dirty="0" err="1" smtClean="0">
                <a:latin typeface="標楷體" pitchFamily="65" charset="-120"/>
                <a:ea typeface="標楷體" pitchFamily="65" charset="-120"/>
                <a:cs typeface="Times New Roman" pitchFamily="18" charset="0"/>
              </a:rPr>
              <a:t>M.A.Mpalantinos</a:t>
            </a:r>
            <a:r>
              <a:rPr lang="zh-TW" altLang="en-US" sz="4000" dirty="0" smtClean="0">
                <a:latin typeface="標楷體" pitchFamily="65" charset="-120"/>
                <a:ea typeface="標楷體" pitchFamily="65" charset="-120"/>
                <a:cs typeface="Times New Roman" pitchFamily="18" charset="0"/>
              </a:rPr>
              <a:t>等人曾經發表月桃葉中分離所得</a:t>
            </a:r>
            <a:r>
              <a:rPr lang="zh-TW" altLang="en-US" sz="4000" dirty="0" smtClean="0">
                <a:latin typeface="標楷體" pitchFamily="65" charset="-120"/>
                <a:ea typeface="標楷體" pitchFamily="65" charset="-120"/>
                <a:cs typeface="Times New Roman" pitchFamily="18" charset="0"/>
              </a:rPr>
              <a:t>數種</a:t>
            </a:r>
            <a:r>
              <a:rPr lang="zh-TW" altLang="en-US" sz="4000" dirty="0" smtClean="0">
                <a:latin typeface="標楷體" pitchFamily="65" charset="-120"/>
                <a:ea typeface="標楷體" pitchFamily="65" charset="-120"/>
                <a:cs typeface="Times New Roman" pitchFamily="18" charset="0"/>
              </a:rPr>
              <a:t>具有生物活性作用的</a:t>
            </a:r>
            <a:r>
              <a:rPr lang="en-US" sz="4000" dirty="0" err="1" smtClean="0">
                <a:latin typeface="標楷體" pitchFamily="65" charset="-120"/>
                <a:ea typeface="標楷體" pitchFamily="65" charset="-120"/>
                <a:cs typeface="Times New Roman" pitchFamily="18" charset="0"/>
              </a:rPr>
              <a:t>flavonoid</a:t>
            </a:r>
            <a:r>
              <a:rPr lang="en-US" sz="4000" dirty="0" smtClean="0">
                <a:latin typeface="標楷體" pitchFamily="65" charset="-120"/>
                <a:ea typeface="標楷體" pitchFamily="65" charset="-120"/>
                <a:cs typeface="Times New Roman" pitchFamily="18" charset="0"/>
              </a:rPr>
              <a:t>(</a:t>
            </a:r>
            <a:r>
              <a:rPr lang="zh-TW" altLang="en-US" sz="4000" dirty="0" smtClean="0">
                <a:latin typeface="標楷體" pitchFamily="65" charset="-120"/>
                <a:ea typeface="標楷體" pitchFamily="65" charset="-120"/>
                <a:cs typeface="Times New Roman" pitchFamily="18" charset="0"/>
              </a:rPr>
              <a:t>類黃酮</a:t>
            </a:r>
            <a:r>
              <a:rPr lang="en-US" sz="4000" dirty="0" smtClean="0">
                <a:latin typeface="標楷體" pitchFamily="65" charset="-120"/>
                <a:ea typeface="標楷體" pitchFamily="65" charset="-120"/>
                <a:cs typeface="Times New Roman" pitchFamily="18" charset="0"/>
              </a:rPr>
              <a:t>)</a:t>
            </a:r>
            <a:r>
              <a:rPr lang="zh-TW" altLang="en-US" sz="4000" dirty="0" smtClean="0">
                <a:latin typeface="標楷體" pitchFamily="65" charset="-120"/>
                <a:ea typeface="標楷體" pitchFamily="65" charset="-120"/>
                <a:cs typeface="Times New Roman" pitchFamily="18" charset="0"/>
              </a:rPr>
              <a:t>化合物</a:t>
            </a:r>
            <a:r>
              <a:rPr lang="zh-TW" altLang="en-US" sz="4000" dirty="0" smtClean="0">
                <a:latin typeface="標楷體" pitchFamily="65" charset="-120"/>
                <a:ea typeface="標楷體" pitchFamily="65" charset="-120"/>
                <a:cs typeface="Times New Roman" pitchFamily="18" charset="0"/>
              </a:rPr>
              <a:t>，</a:t>
            </a:r>
            <a:endParaRPr lang="en-US" altLang="zh-TW" sz="4000" dirty="0" smtClean="0">
              <a:latin typeface="標楷體" pitchFamily="65" charset="-120"/>
              <a:ea typeface="標楷體" pitchFamily="65" charset="-120"/>
              <a:cs typeface="Times New Roman" pitchFamily="18" charset="0"/>
            </a:endParaRPr>
          </a:p>
          <a:p>
            <a:pPr>
              <a:buNone/>
            </a:pPr>
            <a:r>
              <a:rPr lang="en-US" altLang="zh-TW" sz="4000" dirty="0" smtClean="0">
                <a:latin typeface="標楷體" pitchFamily="65" charset="-120"/>
                <a:ea typeface="標楷體" pitchFamily="65" charset="-120"/>
                <a:cs typeface="Times New Roman" pitchFamily="18" charset="0"/>
              </a:rPr>
              <a:t> </a:t>
            </a:r>
            <a:r>
              <a:rPr lang="zh-TW" altLang="en-US" sz="4000" dirty="0" smtClean="0">
                <a:latin typeface="標楷體" pitchFamily="65" charset="-120"/>
                <a:ea typeface="標楷體" pitchFamily="65" charset="-120"/>
                <a:cs typeface="Times New Roman" pitchFamily="18" charset="0"/>
              </a:rPr>
              <a:t>包括</a:t>
            </a:r>
            <a:r>
              <a:rPr lang="en-US" sz="4000" dirty="0" err="1" smtClean="0">
                <a:latin typeface="標楷體" pitchFamily="65" charset="-120"/>
                <a:ea typeface="標楷體" pitchFamily="65" charset="-120"/>
                <a:cs typeface="Times New Roman" pitchFamily="18" charset="0"/>
              </a:rPr>
              <a:t>Quercetin</a:t>
            </a:r>
            <a:r>
              <a:rPr lang="zh-TW" altLang="en-US" sz="4000" dirty="0" smtClean="0">
                <a:latin typeface="標楷體" pitchFamily="65" charset="-120"/>
                <a:ea typeface="標楷體" pitchFamily="65" charset="-120"/>
                <a:cs typeface="Times New Roman" pitchFamily="18" charset="0"/>
              </a:rPr>
              <a:t>、</a:t>
            </a:r>
            <a:r>
              <a:rPr lang="en-US" sz="4000" dirty="0" err="1" smtClean="0">
                <a:latin typeface="標楷體" pitchFamily="65" charset="-120"/>
                <a:ea typeface="標楷體" pitchFamily="65" charset="-120"/>
                <a:cs typeface="Times New Roman" pitchFamily="18" charset="0"/>
              </a:rPr>
              <a:t>Kaempferol</a:t>
            </a:r>
            <a:r>
              <a:rPr lang="zh-TW" altLang="en-US" sz="4000" dirty="0" smtClean="0">
                <a:latin typeface="標楷體" pitchFamily="65" charset="-120"/>
                <a:ea typeface="標楷體" pitchFamily="65" charset="-120"/>
                <a:cs typeface="Times New Roman" pitchFamily="18" charset="0"/>
              </a:rPr>
              <a:t>等。</a:t>
            </a:r>
          </a:p>
          <a:p>
            <a:pPr>
              <a:buNone/>
            </a:pPr>
            <a:r>
              <a:rPr lang="en-US" sz="4000" dirty="0" smtClean="0">
                <a:latin typeface="標楷體" pitchFamily="65" charset="-120"/>
                <a:ea typeface="標楷體" pitchFamily="65" charset="-120"/>
                <a:cs typeface="Times New Roman" pitchFamily="18" charset="0"/>
              </a:rPr>
              <a:t>          </a:t>
            </a:r>
            <a:endParaRPr lang="zh-TW" altLang="en-US" sz="4000" dirty="0" smtClean="0">
              <a:latin typeface="標楷體" pitchFamily="65" charset="-120"/>
              <a:ea typeface="標楷體" pitchFamily="65" charset="-120"/>
              <a:cs typeface="Times New Roman" pitchFamily="18" charset="0"/>
            </a:endParaRPr>
          </a:p>
          <a:p>
            <a:endParaRPr lang="zh-TW" altLang="en-US" dirty="0">
              <a:latin typeface="標楷體" pitchFamily="65" charset="-120"/>
              <a:ea typeface="標楷體" pitchFamily="65" charset="-12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962088" cy="5699720"/>
          </a:xfrm>
        </p:spPr>
        <p:txBody>
          <a:bodyPr>
            <a:normAutofit/>
          </a:bodyPr>
          <a:lstStyle/>
          <a:p>
            <a:pPr lvl="0">
              <a:buNone/>
            </a:pPr>
            <a:r>
              <a:rPr kumimoji="1" lang="zh-TW" altLang="en-US" sz="4000" dirty="0" smtClean="0">
                <a:latin typeface="標楷體" pitchFamily="65" charset="-120"/>
                <a:ea typeface="標楷體" pitchFamily="65" charset="-120"/>
                <a:cs typeface="Arial" pitchFamily="34" charset="0"/>
              </a:rPr>
              <a:t>  </a:t>
            </a:r>
            <a:r>
              <a:rPr kumimoji="1" lang="zh-TW" altLang="zh-TW" sz="4000" dirty="0" smtClean="0">
                <a:latin typeface="標楷體" pitchFamily="65" charset="-120"/>
                <a:ea typeface="標楷體" pitchFamily="65" charset="-120"/>
                <a:cs typeface="Arial" pitchFamily="34" charset="0"/>
              </a:rPr>
              <a:t>特別是在卸妝後，花間月桃青春露能為您迅速調理肌膚，解決您一整天化妝品對肌膚所造成的負擔，並將水分鎖在肌膚中，讓肌膚達到最好的狀態。</a:t>
            </a:r>
            <a:endParaRPr kumimoji="1" lang="zh-TW" altLang="zh-TW" sz="4000" dirty="0" smtClean="0">
              <a:latin typeface="標楷體" pitchFamily="65" charset="-120"/>
              <a:ea typeface="標楷體" pitchFamily="65" charset="-120"/>
              <a:cs typeface="新細明體" pitchFamily="18" charset="-120"/>
            </a:endParaRPr>
          </a:p>
          <a:p>
            <a:pPr>
              <a:buNone/>
            </a:pP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818072" cy="1143000"/>
          </a:xfrm>
        </p:spPr>
        <p:txBody>
          <a:bodyPr>
            <a:normAutofit/>
          </a:bodyPr>
          <a:lstStyle/>
          <a:p>
            <a:pPr lvl="0"/>
            <a:r>
              <a:rPr lang="zh-TW" altLang="zh-TW" sz="4000" b="1" dirty="0" smtClean="0">
                <a:solidFill>
                  <a:schemeClr val="tx2">
                    <a:lumMod val="60000"/>
                    <a:lumOff val="40000"/>
                  </a:schemeClr>
                </a:solidFill>
                <a:latin typeface="標楷體" pitchFamily="65" charset="-120"/>
                <a:ea typeface="標楷體" pitchFamily="65" charset="-120"/>
              </a:rPr>
              <a:t>花間月桃身體乳</a:t>
            </a:r>
            <a:endParaRPr lang="zh-TW" altLang="en-US" sz="4000" dirty="0">
              <a:solidFill>
                <a:schemeClr val="tx2">
                  <a:lumMod val="60000"/>
                  <a:lumOff val="40000"/>
                </a:schemeClr>
              </a:solidFill>
            </a:endParaRPr>
          </a:p>
        </p:txBody>
      </p:sp>
      <p:pic>
        <p:nvPicPr>
          <p:cNvPr id="5"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1020836" y="1405722"/>
            <a:ext cx="2183012" cy="496779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60996" y="1405722"/>
            <a:ext cx="2183012" cy="496779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a:stretch>
            <a:fillRect/>
          </a:stretch>
        </p:blipFill>
        <p:spPr bwMode="auto">
          <a:xfrm>
            <a:off x="1763688" y="1549738"/>
            <a:ext cx="2183012" cy="4967794"/>
          </a:xfrm>
          <a:prstGeom prst="rect">
            <a:avLst/>
          </a:prstGeom>
          <a:noFill/>
          <a:ln w="9525">
            <a:noFill/>
            <a:miter lim="800000"/>
            <a:headEnd/>
            <a:tailEnd/>
          </a:ln>
        </p:spPr>
      </p:pic>
      <p:pic>
        <p:nvPicPr>
          <p:cNvPr id="8" name="圖片 7" descr="DSC05595.JPG"/>
          <p:cNvPicPr>
            <a:picLocks noChangeAspect="1"/>
          </p:cNvPicPr>
          <p:nvPr/>
        </p:nvPicPr>
        <p:blipFill>
          <a:blip r:embed="rId3" cstate="print"/>
          <a:stretch>
            <a:fillRect/>
          </a:stretch>
        </p:blipFill>
        <p:spPr>
          <a:xfrm>
            <a:off x="4860032" y="3906118"/>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descr="DSC05599.JPG"/>
          <p:cNvPicPr>
            <a:picLocks noChangeAspect="1"/>
          </p:cNvPicPr>
          <p:nvPr/>
        </p:nvPicPr>
        <p:blipFill>
          <a:blip r:embed="rId4" cstate="print"/>
          <a:stretch>
            <a:fillRect/>
          </a:stretch>
        </p:blipFill>
        <p:spPr>
          <a:xfrm>
            <a:off x="4860032" y="1124744"/>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216024"/>
            <a:ext cx="8172400" cy="6597352"/>
          </a:xfrm>
        </p:spPr>
        <p:txBody>
          <a:bodyPr>
            <a:noAutofit/>
          </a:bodyPr>
          <a:lstStyle/>
          <a:p>
            <a:pPr lvl="0">
              <a:buNone/>
            </a:pPr>
            <a:r>
              <a:rPr kumimoji="1" lang="zh-TW" altLang="en-US" sz="4000" dirty="0" smtClean="0">
                <a:latin typeface="標楷體" pitchFamily="65" charset="-120"/>
                <a:ea typeface="標楷體" pitchFamily="65" charset="-120"/>
                <a:cs typeface="Times New Roman" pitchFamily="18" charset="0"/>
              </a:rPr>
              <a:t> </a:t>
            </a:r>
            <a:r>
              <a:rPr kumimoji="1" lang="zh-TW" altLang="zh-TW" sz="4000" dirty="0" smtClean="0">
                <a:latin typeface="標楷體" pitchFamily="65" charset="-120"/>
                <a:ea typeface="標楷體" pitchFamily="65" charset="-120"/>
                <a:cs typeface="Times New Roman" pitchFamily="18" charset="0"/>
              </a:rPr>
              <a:t>配方中含有豐富的月桃花與種子萃取精華。洗掉一整天身體的疲憊後</a:t>
            </a:r>
            <a:endParaRPr kumimoji="1" lang="en-US" altLang="zh-TW" sz="4000" dirty="0" smtClean="0">
              <a:latin typeface="標楷體" pitchFamily="65" charset="-120"/>
              <a:ea typeface="標楷體" pitchFamily="65" charset="-120"/>
              <a:cs typeface="Times New Roman" pitchFamily="18" charset="0"/>
            </a:endParaRPr>
          </a:p>
          <a:p>
            <a:pPr lvl="0">
              <a:buNone/>
            </a:pPr>
            <a:r>
              <a:rPr kumimoji="1" lang="zh-TW" altLang="zh-TW" sz="4000" dirty="0" smtClean="0">
                <a:latin typeface="標楷體" pitchFamily="65" charset="-120"/>
                <a:ea typeface="標楷體" pitchFamily="65" charset="-120"/>
                <a:cs typeface="Times New Roman" pitchFamily="18" charset="0"/>
              </a:rPr>
              <a:t>，讓月桃的植物性滋養成分撫慰全身肌膚。能</a:t>
            </a:r>
            <a:r>
              <a:rPr kumimoji="1" lang="zh-TW" altLang="zh-TW" sz="4000" dirty="0" smtClean="0">
                <a:latin typeface="標楷體" pitchFamily="65" charset="-120"/>
                <a:ea typeface="標楷體" pitchFamily="65" charset="-120"/>
                <a:cs typeface="Arial" pitchFamily="34" charset="0"/>
              </a:rPr>
              <a:t>有效平衡油脂分泌、調理肌膚及保濕。安撫妳全身上下每一個感官細胞、滋養您身體每一吋肌膚。產品不含水楊酸等會刺激肌膚的化學成分，不增加肌膚負擔，帶給您滋潤及保濕感，絕對是您肌膚相親、全新幸福感覺的好朋友。</a:t>
            </a:r>
            <a:endParaRPr kumimoji="1" lang="zh-TW" altLang="zh-TW" sz="4000" dirty="0" smtClean="0">
              <a:latin typeface="標楷體" pitchFamily="65" charset="-120"/>
              <a:ea typeface="標楷體" pitchFamily="65" charset="-120"/>
              <a:cs typeface="新細明體" pitchFamily="18" charset="-120"/>
            </a:endParaRPr>
          </a:p>
          <a:p>
            <a:pPr>
              <a:buNone/>
            </a:pP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DSC05602.JPG"/>
          <p:cNvPicPr>
            <a:picLocks noChangeAspect="1"/>
          </p:cNvPicPr>
          <p:nvPr/>
        </p:nvPicPr>
        <p:blipFill>
          <a:blip r:embed="rId2" cstate="print"/>
          <a:stretch>
            <a:fillRect/>
          </a:stretch>
        </p:blipFill>
        <p:spPr>
          <a:xfrm>
            <a:off x="5292080" y="116632"/>
            <a:ext cx="3312368" cy="2016224"/>
          </a:xfrm>
          <a:prstGeom prst="rect">
            <a:avLst/>
          </a:prstGeom>
          <a:ln>
            <a:noFill/>
          </a:ln>
          <a:effectLst>
            <a:softEdge rad="112500"/>
          </a:effectLst>
        </p:spPr>
      </p:pic>
      <p:sp>
        <p:nvSpPr>
          <p:cNvPr id="2" name="標題 1"/>
          <p:cNvSpPr>
            <a:spLocks noGrp="1"/>
          </p:cNvSpPr>
          <p:nvPr>
            <p:ph type="title"/>
          </p:nvPr>
        </p:nvSpPr>
        <p:spPr>
          <a:xfrm>
            <a:off x="971600" y="274638"/>
            <a:ext cx="7962088" cy="1143000"/>
          </a:xfrm>
        </p:spPr>
        <p:txBody>
          <a:bodyPr>
            <a:normAutofit/>
          </a:bodyPr>
          <a:lstStyle/>
          <a:p>
            <a:pPr lvl="0"/>
            <a:r>
              <a:rPr kumimoji="1" lang="zh-TW" altLang="en-US" sz="4000" b="1" dirty="0" smtClean="0">
                <a:solidFill>
                  <a:schemeClr val="tx2">
                    <a:lumMod val="60000"/>
                    <a:lumOff val="40000"/>
                  </a:schemeClr>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月桃</a:t>
            </a:r>
            <a:r>
              <a:rPr kumimoji="1" lang="zh-TW" altLang="zh-TW" sz="4000" b="1" dirty="0" smtClean="0">
                <a:solidFill>
                  <a:schemeClr val="tx2">
                    <a:lumMod val="60000"/>
                    <a:lumOff val="40000"/>
                  </a:schemeClr>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花間草精油</a:t>
            </a:r>
            <a:endParaRPr lang="zh-TW" altLang="en-US" sz="4000" dirty="0">
              <a:solidFill>
                <a:schemeClr val="tx2">
                  <a:lumMod val="60000"/>
                  <a:lumOff val="40000"/>
                </a:schemeClr>
              </a:solidFill>
              <a:effectLst>
                <a:outerShdw blurRad="38100" dist="38100" dir="2700000" algn="tl">
                  <a:srgbClr val="000000">
                    <a:alpha val="43137"/>
                  </a:srgbClr>
                </a:outerShdw>
              </a:effectLst>
            </a:endParaRPr>
          </a:p>
        </p:txBody>
      </p:sp>
      <p:pic>
        <p:nvPicPr>
          <p:cNvPr id="4" name="Picture 26" descr="F:\海報\DSC05504.JPG"/>
          <p:cNvPicPr>
            <a:picLocks noGrp="1" noChangeAspect="1" noChangeArrowheads="1"/>
          </p:cNvPicPr>
          <p:nvPr>
            <p:ph idx="1"/>
          </p:nvPr>
        </p:nvPicPr>
        <p:blipFill>
          <a:blip r:embed="rId3" cstate="print">
            <a:clrChange>
              <a:clrFrom>
                <a:srgbClr val="FFFFFF"/>
              </a:clrFrom>
              <a:clrTo>
                <a:srgbClr val="FFFFFF">
                  <a:alpha val="0"/>
                </a:srgbClr>
              </a:clrTo>
            </a:clrChange>
            <a:lum bright="20000" contrast="40000"/>
          </a:blip>
          <a:srcRect l="21431" r="18790"/>
          <a:stretch>
            <a:fillRect/>
          </a:stretch>
        </p:blipFill>
        <p:spPr bwMode="auto">
          <a:xfrm>
            <a:off x="1115616" y="1545704"/>
            <a:ext cx="3437509" cy="3827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descr="DSC05595.JPG"/>
          <p:cNvPicPr>
            <a:picLocks noChangeAspect="1"/>
          </p:cNvPicPr>
          <p:nvPr/>
        </p:nvPicPr>
        <p:blipFill>
          <a:blip r:embed="rId4" cstate="print"/>
          <a:stretch>
            <a:fillRect/>
          </a:stretch>
        </p:blipFill>
        <p:spPr>
          <a:xfrm>
            <a:off x="5292080" y="4581128"/>
            <a:ext cx="3312368" cy="2106388"/>
          </a:xfrm>
          <a:prstGeom prst="rect">
            <a:avLst/>
          </a:prstGeom>
          <a:ln>
            <a:noFill/>
          </a:ln>
          <a:effectLst>
            <a:softEdge rad="112500"/>
          </a:effectLst>
        </p:spPr>
      </p:pic>
      <p:pic>
        <p:nvPicPr>
          <p:cNvPr id="8" name="圖片 7" descr="DSC05600.JPG"/>
          <p:cNvPicPr>
            <a:picLocks noChangeAspect="1"/>
          </p:cNvPicPr>
          <p:nvPr/>
        </p:nvPicPr>
        <p:blipFill>
          <a:blip r:embed="rId5" cstate="print"/>
          <a:stretch>
            <a:fillRect/>
          </a:stretch>
        </p:blipFill>
        <p:spPr>
          <a:xfrm>
            <a:off x="5292080" y="2276872"/>
            <a:ext cx="3312368" cy="2160240"/>
          </a:xfrm>
          <a:prstGeom prst="rect">
            <a:avLst/>
          </a:prstGeom>
          <a:ln>
            <a:noFill/>
          </a:ln>
          <a:effectLst>
            <a:softEdge rad="112500"/>
          </a:effectLst>
        </p:spPr>
      </p:pic>
      <p:pic>
        <p:nvPicPr>
          <p:cNvPr id="9" name="Picture 28" descr="TajenUniversityLOGOall"/>
          <p:cNvPicPr>
            <a:picLocks noChangeAspect="1" noChangeArrowheads="1"/>
          </p:cNvPicPr>
          <p:nvPr/>
        </p:nvPicPr>
        <p:blipFill>
          <a:blip r:embed="rId6"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332656"/>
            <a:ext cx="7962088" cy="5915744"/>
          </a:xfrm>
        </p:spPr>
        <p:txBody>
          <a:bodyPr/>
          <a:lstStyle/>
          <a:p>
            <a:pPr>
              <a:buNone/>
            </a:pPr>
            <a:r>
              <a:rPr lang="zh-TW" altLang="en-US"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取材南台灣熱帶芳香植物艾納香、艾草、布荊及月桃，以專利萃取裝置，把植物一生珍貴的精華</a:t>
            </a:r>
            <a:r>
              <a:rPr lang="en-US" altLang="zh-TW" sz="4000" dirty="0" smtClean="0">
                <a:latin typeface="標楷體" pitchFamily="65" charset="-120"/>
                <a:ea typeface="標楷體" pitchFamily="65" charset="-120"/>
              </a:rPr>
              <a:t>—</a:t>
            </a:r>
            <a:r>
              <a:rPr lang="zh-TW" altLang="zh-TW" sz="4000" dirty="0" smtClean="0">
                <a:latin typeface="標楷體" pitchFamily="65" charset="-120"/>
                <a:ea typeface="標楷體" pitchFamily="65" charset="-120"/>
              </a:rPr>
              <a:t>「精油」萃煉出來。除了芳香舒緩，也呵護你寶貝的肌膚。</a:t>
            </a:r>
          </a:p>
          <a:p>
            <a:pPr>
              <a:buNone/>
            </a:pPr>
            <a:endParaRPr lang="zh-TW" altLang="en-US"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r>
              <a:rPr kumimoji="1" lang="zh-TW" altLang="zh-TW" sz="4000" b="1" dirty="0" smtClean="0">
                <a:solidFill>
                  <a:schemeClr val="tx2">
                    <a:lumMod val="60000"/>
                    <a:lumOff val="40000"/>
                  </a:schemeClr>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草本調和精華膏</a:t>
            </a:r>
            <a:endParaRPr lang="zh-TW" altLang="en-US" sz="4000" dirty="0">
              <a:solidFill>
                <a:schemeClr val="tx2">
                  <a:lumMod val="60000"/>
                  <a:lumOff val="40000"/>
                </a:schemeClr>
              </a:solidFill>
              <a:effectLst>
                <a:outerShdw blurRad="38100" dist="38100" dir="2700000" algn="tl">
                  <a:srgbClr val="000000">
                    <a:alpha val="43137"/>
                  </a:srgbClr>
                </a:outerShdw>
              </a:effectLst>
            </a:endParaRPr>
          </a:p>
        </p:txBody>
      </p:sp>
      <p:pic>
        <p:nvPicPr>
          <p:cNvPr id="4" name="Picture 11"/>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3995936" y="2967817"/>
            <a:ext cx="1274755" cy="1253271"/>
          </a:xfrm>
          <a:prstGeom prst="rect">
            <a:avLst/>
          </a:prstGeom>
          <a:noFill/>
          <a:ln w="9525">
            <a:noFill/>
            <a:miter lim="800000"/>
            <a:headEnd/>
            <a:tailEnd/>
          </a:ln>
        </p:spPr>
      </p:pic>
      <p:pic>
        <p:nvPicPr>
          <p:cNvPr id="5"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59632" y="2996952"/>
            <a:ext cx="1274755" cy="1253271"/>
          </a:xfrm>
          <a:prstGeom prst="rect">
            <a:avLst/>
          </a:prstGeom>
          <a:noFill/>
          <a:ln w="9525">
            <a:noFill/>
            <a:miter lim="800000"/>
            <a:headEnd/>
            <a:tailEnd/>
          </a:ln>
        </p:spPr>
      </p:pic>
      <p:pic>
        <p:nvPicPr>
          <p:cNvPr id="6"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27784" y="2975107"/>
            <a:ext cx="1274755" cy="1253271"/>
          </a:xfrm>
          <a:prstGeom prst="rect">
            <a:avLst/>
          </a:prstGeom>
          <a:noFill/>
          <a:ln w="9525">
            <a:noFill/>
            <a:miter lim="800000"/>
            <a:headEnd/>
            <a:tailEnd/>
          </a:ln>
        </p:spPr>
      </p:pic>
      <p:pic>
        <p:nvPicPr>
          <p:cNvPr id="7"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7864" y="1750971"/>
            <a:ext cx="1274755" cy="1253271"/>
          </a:xfrm>
          <a:prstGeom prst="rect">
            <a:avLst/>
          </a:prstGeom>
          <a:noFill/>
          <a:ln w="9525">
            <a:noFill/>
            <a:miter lim="800000"/>
            <a:headEnd/>
            <a:tailEnd/>
          </a:ln>
        </p:spPr>
      </p:pic>
      <p:pic>
        <p:nvPicPr>
          <p:cNvPr id="8"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7704" y="1750971"/>
            <a:ext cx="1274755" cy="1253271"/>
          </a:xfrm>
          <a:prstGeom prst="rect">
            <a:avLst/>
          </a:prstGeom>
          <a:noFill/>
          <a:ln w="9525">
            <a:noFill/>
            <a:miter lim="800000"/>
            <a:headEnd/>
            <a:tailEnd/>
          </a:ln>
        </p:spPr>
      </p:pic>
      <p:pic>
        <p:nvPicPr>
          <p:cNvPr id="9"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7864" y="4293096"/>
            <a:ext cx="1296144" cy="1274299"/>
          </a:xfrm>
          <a:prstGeom prst="rect">
            <a:avLst/>
          </a:prstGeom>
          <a:noFill/>
          <a:ln w="9525">
            <a:noFill/>
            <a:miter lim="800000"/>
            <a:headEnd/>
            <a:tailEnd/>
          </a:ln>
        </p:spPr>
      </p:pic>
      <p:pic>
        <p:nvPicPr>
          <p:cNvPr id="10"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7704" y="4293096"/>
            <a:ext cx="1296144" cy="1274299"/>
          </a:xfrm>
          <a:prstGeom prst="rect">
            <a:avLst/>
          </a:prstGeom>
          <a:noFill/>
          <a:ln w="9525">
            <a:noFill/>
            <a:miter lim="800000"/>
            <a:headEnd/>
            <a:tailEnd/>
          </a:ln>
        </p:spPr>
      </p:pic>
      <p:pic>
        <p:nvPicPr>
          <p:cNvPr id="11" name="圖片 10" descr="DSC05602.JPG"/>
          <p:cNvPicPr>
            <a:picLocks noChangeAspect="1"/>
          </p:cNvPicPr>
          <p:nvPr/>
        </p:nvPicPr>
        <p:blipFill>
          <a:blip r:embed="rId4" cstate="print"/>
          <a:stretch>
            <a:fillRect/>
          </a:stretch>
        </p:blipFill>
        <p:spPr>
          <a:xfrm>
            <a:off x="5292080" y="116632"/>
            <a:ext cx="3312368" cy="2016224"/>
          </a:xfrm>
          <a:prstGeom prst="rect">
            <a:avLst/>
          </a:prstGeom>
          <a:ln>
            <a:noFill/>
          </a:ln>
          <a:effectLst>
            <a:softEdge rad="112500"/>
          </a:effectLst>
        </p:spPr>
      </p:pic>
      <p:pic>
        <p:nvPicPr>
          <p:cNvPr id="12" name="圖片 11" descr="DSC05595.JPG"/>
          <p:cNvPicPr>
            <a:picLocks noChangeAspect="1"/>
          </p:cNvPicPr>
          <p:nvPr/>
        </p:nvPicPr>
        <p:blipFill>
          <a:blip r:embed="rId5" cstate="print"/>
          <a:stretch>
            <a:fillRect/>
          </a:stretch>
        </p:blipFill>
        <p:spPr>
          <a:xfrm>
            <a:off x="5292080" y="4581128"/>
            <a:ext cx="3312368" cy="2106388"/>
          </a:xfrm>
          <a:prstGeom prst="rect">
            <a:avLst/>
          </a:prstGeom>
          <a:ln>
            <a:noFill/>
          </a:ln>
          <a:effectLst>
            <a:softEdge rad="112500"/>
          </a:effectLst>
        </p:spPr>
      </p:pic>
      <p:pic>
        <p:nvPicPr>
          <p:cNvPr id="13" name="圖片 12" descr="DSC05600.JPG"/>
          <p:cNvPicPr>
            <a:picLocks noChangeAspect="1"/>
          </p:cNvPicPr>
          <p:nvPr/>
        </p:nvPicPr>
        <p:blipFill>
          <a:blip r:embed="rId6" cstate="print"/>
          <a:stretch>
            <a:fillRect/>
          </a:stretch>
        </p:blipFill>
        <p:spPr>
          <a:xfrm>
            <a:off x="5292080" y="2276872"/>
            <a:ext cx="3312368" cy="2160240"/>
          </a:xfrm>
          <a:prstGeom prst="rect">
            <a:avLst/>
          </a:prstGeom>
          <a:ln>
            <a:noFill/>
          </a:ln>
          <a:effectLst>
            <a:softEdge rad="112500"/>
          </a:effectLst>
        </p:spPr>
      </p:pic>
      <p:pic>
        <p:nvPicPr>
          <p:cNvPr id="14" name="Picture 28" descr="TajenUniversityLOGOall"/>
          <p:cNvPicPr>
            <a:picLocks noChangeAspect="1" noChangeArrowheads="1"/>
          </p:cNvPicPr>
          <p:nvPr/>
        </p:nvPicPr>
        <p:blipFill>
          <a:blip r:embed="rId7"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404664"/>
            <a:ext cx="7962088" cy="5843736"/>
          </a:xfrm>
        </p:spPr>
        <p:txBody>
          <a:bodyPr/>
          <a:lstStyle/>
          <a:p>
            <a:pPr>
              <a:buNone/>
            </a:pPr>
            <a:r>
              <a:rPr lang="zh-TW" altLang="en-US" b="1"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由學術研究團隊，把花花草草的精華調和融滲，清淨舒緩。直達心扉，是一種野又好似仰躺在白雲上輕鬆的感覺。</a:t>
            </a:r>
            <a:endParaRPr lang="en-US" altLang="zh-TW" sz="4000" dirty="0" smtClean="0">
              <a:latin typeface="標楷體" pitchFamily="65" charset="-120"/>
              <a:ea typeface="標楷體" pitchFamily="65" charset="-120"/>
            </a:endParaRPr>
          </a:p>
          <a:p>
            <a:pPr>
              <a:buNone/>
            </a:pPr>
            <a:r>
              <a:rPr lang="zh-TW" altLang="en-US" sz="4000" dirty="0" smtClean="0">
                <a:latin typeface="標楷體" pitchFamily="65" charset="-120"/>
                <a:ea typeface="標楷體" pitchFamily="65" charset="-120"/>
              </a:rPr>
              <a:t> 用途：芳香、清涼、舒適。</a:t>
            </a:r>
            <a:endParaRPr lang="zh-TW" altLang="zh-TW" sz="4000" dirty="0" smtClean="0">
              <a:latin typeface="標楷體" pitchFamily="65" charset="-120"/>
              <a:ea typeface="標楷體" pitchFamily="65" charset="-120"/>
            </a:endParaRPr>
          </a:p>
          <a:p>
            <a:pPr>
              <a:buNone/>
            </a:pP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chemeClr val="tx1"/>
                </a:solidFill>
                <a:latin typeface="Times New Roman" pitchFamily="18" charset="0"/>
                <a:ea typeface="標楷體" pitchFamily="65" charset="-120"/>
                <a:cs typeface="Times New Roman" pitchFamily="18" charset="0"/>
              </a:rPr>
              <a:t>安定及催眠</a:t>
            </a:r>
            <a:endParaRPr lang="zh-TW" altLang="en-US" dirty="0"/>
          </a:p>
        </p:txBody>
      </p:sp>
      <p:pic>
        <p:nvPicPr>
          <p:cNvPr id="4" name="Picture 3"/>
          <p:cNvPicPr>
            <a:picLocks noGrp="1" noChangeAspect="1" noChangeArrowheads="1"/>
          </p:cNvPicPr>
          <p:nvPr>
            <p:ph idx="1"/>
          </p:nvPr>
        </p:nvPicPr>
        <p:blipFill>
          <a:blip r:embed="rId2" cstate="print">
            <a:lum bright="30000" contrast="30000"/>
          </a:blip>
          <a:srcRect/>
          <a:stretch>
            <a:fillRect/>
          </a:stretch>
        </p:blipFill>
        <p:spPr bwMode="auto">
          <a:xfrm>
            <a:off x="2675115" y="1340768"/>
            <a:ext cx="4057125" cy="4437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8" descr="TajenUniversityLOGOall"/>
          <p:cNvPicPr>
            <a:picLocks noChangeAspect="1" noChangeArrowheads="1"/>
          </p:cNvPicPr>
          <p:nvPr/>
        </p:nvPicPr>
        <p:blipFill>
          <a:blip r:embed="rId3"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848872" cy="5737840"/>
          </a:xfrm>
        </p:spPr>
        <p:txBody>
          <a:bodyPr/>
          <a:lstStyle/>
          <a:p>
            <a:pPr>
              <a:buNone/>
            </a:pPr>
            <a:r>
              <a:rPr lang="zh-TW" altLang="en-US" dirty="0" smtClean="0">
                <a:latin typeface="Times New Roman" pitchFamily="18" charset="0"/>
                <a:ea typeface="標楷體" pitchFamily="65" charset="-120"/>
                <a:cs typeface="Times New Roman" pitchFamily="18" charset="0"/>
              </a:rPr>
              <a:t>   </a:t>
            </a:r>
            <a:r>
              <a:rPr lang="zh-TW" altLang="en-US" sz="4000" dirty="0" smtClean="0">
                <a:latin typeface="Times New Roman" pitchFamily="18" charset="0"/>
                <a:ea typeface="標楷體" pitchFamily="65" charset="-120"/>
                <a:cs typeface="Times New Roman" pitchFamily="18" charset="0"/>
              </a:rPr>
              <a:t>在小鼠腹腔注射月桃精油</a:t>
            </a:r>
            <a:r>
              <a:rPr lang="en-US" altLang="zh-TW" sz="4000" dirty="0" smtClean="0">
                <a:latin typeface="Times New Roman" pitchFamily="18" charset="0"/>
                <a:ea typeface="標楷體" pitchFamily="65" charset="-120"/>
                <a:cs typeface="Times New Roman" pitchFamily="18" charset="0"/>
              </a:rPr>
              <a:t>(50</a:t>
            </a:r>
            <a:r>
              <a:rPr lang="zh-TW" altLang="en-US" sz="4000" dirty="0" smtClean="0">
                <a:latin typeface="Times New Roman" pitchFamily="18" charset="0"/>
                <a:ea typeface="標楷體" pitchFamily="65" charset="-120"/>
                <a:cs typeface="Times New Roman" pitchFamily="18" charset="0"/>
              </a:rPr>
              <a:t>、</a:t>
            </a:r>
            <a:r>
              <a:rPr lang="en-US" altLang="zh-TW" sz="4000" dirty="0" smtClean="0">
                <a:latin typeface="Times New Roman" pitchFamily="18" charset="0"/>
                <a:ea typeface="標楷體" pitchFamily="65" charset="-120"/>
                <a:cs typeface="Times New Roman" pitchFamily="18" charset="0"/>
              </a:rPr>
              <a:t>100 </a:t>
            </a:r>
            <a:r>
              <a:rPr lang="zh-TW" altLang="en-US" sz="4000" dirty="0" smtClean="0">
                <a:latin typeface="Times New Roman" pitchFamily="18" charset="0"/>
                <a:ea typeface="標楷體" pitchFamily="65" charset="-120"/>
                <a:cs typeface="Times New Roman" pitchFamily="18" charset="0"/>
              </a:rPr>
              <a:t>及</a:t>
            </a:r>
            <a:r>
              <a:rPr lang="en-US" altLang="zh-TW" sz="4000" dirty="0" smtClean="0">
                <a:latin typeface="Times New Roman" pitchFamily="18" charset="0"/>
                <a:ea typeface="標楷體" pitchFamily="65" charset="-120"/>
                <a:cs typeface="Times New Roman" pitchFamily="18" charset="0"/>
              </a:rPr>
              <a:t>200 mg/kg)</a:t>
            </a:r>
            <a:r>
              <a:rPr lang="zh-TW" altLang="en-US" sz="4000" dirty="0" smtClean="0">
                <a:latin typeface="Times New Roman" pitchFamily="18" charset="0"/>
                <a:ea typeface="標楷體" pitchFamily="65" charset="-120"/>
                <a:cs typeface="Times New Roman" pitchFamily="18" charset="0"/>
              </a:rPr>
              <a:t>，結果發現，月桃精油</a:t>
            </a:r>
            <a:r>
              <a:rPr lang="en-US" altLang="zh-TW" sz="4000" dirty="0" smtClean="0">
                <a:latin typeface="Times New Roman" pitchFamily="18" charset="0"/>
                <a:ea typeface="標楷體" pitchFamily="65" charset="-120"/>
                <a:cs typeface="Times New Roman" pitchFamily="18" charset="0"/>
              </a:rPr>
              <a:t>200 mg/kg</a:t>
            </a:r>
            <a:r>
              <a:rPr lang="zh-TW" altLang="en-US" sz="4000" dirty="0" smtClean="0">
                <a:latin typeface="Times New Roman" pitchFamily="18" charset="0"/>
                <a:ea typeface="標楷體" pitchFamily="65" charset="-120"/>
                <a:cs typeface="Times New Roman" pitchFamily="18" charset="0"/>
              </a:rPr>
              <a:t>可以減少睡眠延遲期，而三種劑量均能延長睡眠時間且不會影響動作協調性。月桃精油之安定效果，在未來臨床上可用於治療精神分裂症。</a:t>
            </a:r>
            <a:endParaRPr lang="zh-TW" altLang="en-US" sz="4000" dirty="0" smtClean="0"/>
          </a:p>
          <a:p>
            <a:pPr>
              <a:buNone/>
            </a:pPr>
            <a:endParaRPr lang="zh-TW" altLang="en-US"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solidFill>
                  <a:schemeClr val="tx1"/>
                </a:solidFill>
                <a:latin typeface="Times New Roman" pitchFamily="18" charset="0"/>
                <a:ea typeface="標楷體" pitchFamily="65" charset="-120"/>
                <a:cs typeface="Times New Roman" pitchFamily="18" charset="0"/>
              </a:rPr>
              <a:t>降血脂</a:t>
            </a:r>
            <a:endParaRPr lang="zh-TW" altLang="en-US" dirty="0">
              <a:solidFill>
                <a:schemeClr val="tx1"/>
              </a:solidFill>
            </a:endParaRPr>
          </a:p>
        </p:txBody>
      </p:sp>
      <p:pic>
        <p:nvPicPr>
          <p:cNvPr id="3" name="圖片 2" descr="DSC05591.JPG"/>
          <p:cNvPicPr>
            <a:picLocks noChangeAspect="1"/>
          </p:cNvPicPr>
          <p:nvPr/>
        </p:nvPicPr>
        <p:blipFill>
          <a:blip r:embed="rId2" cstate="print"/>
          <a:stretch>
            <a:fillRect/>
          </a:stretch>
        </p:blipFill>
        <p:spPr>
          <a:xfrm>
            <a:off x="2051720" y="1944340"/>
            <a:ext cx="5983982" cy="3356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6" descr="F:\海報\DSC05504.JPG"/>
          <p:cNvPicPr>
            <a:picLocks noGrp="1" noChangeAspect="1" noChangeArrowheads="1"/>
          </p:cNvPicPr>
          <p:nvPr>
            <p:ph idx="1"/>
          </p:nvPr>
        </p:nvPicPr>
        <p:blipFill>
          <a:blip r:embed="rId3" cstate="print">
            <a:clrChange>
              <a:clrFrom>
                <a:srgbClr val="FFFFFF"/>
              </a:clrFrom>
              <a:clrTo>
                <a:srgbClr val="FFFFFF">
                  <a:alpha val="0"/>
                </a:srgbClr>
              </a:clrTo>
            </a:clrChange>
            <a:lum bright="20000" contrast="20000"/>
          </a:blip>
          <a:srcRect l="21431" r="18790"/>
          <a:stretch>
            <a:fillRect/>
          </a:stretch>
        </p:blipFill>
        <p:spPr bwMode="auto">
          <a:xfrm>
            <a:off x="2483768" y="3068960"/>
            <a:ext cx="2808312" cy="3126929"/>
          </a:xfrm>
          <a:prstGeom prst="rect">
            <a:avLst/>
          </a:prstGeom>
          <a:noFill/>
          <a:ln w="9525">
            <a:noFill/>
            <a:miter lim="800000"/>
            <a:headEnd/>
            <a:tailEnd/>
          </a:ln>
        </p:spPr>
      </p:pic>
      <p:pic>
        <p:nvPicPr>
          <p:cNvPr id="8" name="Picture 4"/>
          <p:cNvPicPr>
            <a:picLocks noChangeAspect="1" noChangeArrowheads="1"/>
          </p:cNvPicPr>
          <p:nvPr/>
        </p:nvPicPr>
        <p:blipFill>
          <a:blip r:embed="rId4" cstate="print">
            <a:lum contrast="30000"/>
          </a:blip>
          <a:srcRect/>
          <a:stretch>
            <a:fillRect/>
          </a:stretch>
        </p:blipFill>
        <p:spPr bwMode="auto">
          <a:xfrm rot="453597">
            <a:off x="5330021" y="4153809"/>
            <a:ext cx="2382017" cy="18288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8369" name="Object 1"/>
          <p:cNvGraphicFramePr>
            <a:graphicFrameLocks noChangeAspect="1"/>
          </p:cNvGraphicFramePr>
          <p:nvPr/>
        </p:nvGraphicFramePr>
        <p:xfrm>
          <a:off x="1428728" y="142852"/>
          <a:ext cx="3295650" cy="1847850"/>
        </p:xfrm>
        <a:graphic>
          <a:graphicData uri="http://schemas.openxmlformats.org/presentationml/2006/ole">
            <p:oleObj spid="_x0000_s58369" name="CS ChemDraw Drawing" r:id="rId3" imgW="2489040" imgH="1399320" progId="ChemDraw.Document.6.0">
              <p:embed/>
            </p:oleObj>
          </a:graphicData>
        </a:graphic>
      </p:graphicFrame>
      <p:sp>
        <p:nvSpPr>
          <p:cNvPr id="6" name="矩形 5"/>
          <p:cNvSpPr/>
          <p:nvPr/>
        </p:nvSpPr>
        <p:spPr>
          <a:xfrm>
            <a:off x="5286380" y="500042"/>
            <a:ext cx="3286116" cy="923330"/>
          </a:xfrm>
          <a:prstGeom prst="rect">
            <a:avLst/>
          </a:prstGeom>
        </p:spPr>
        <p:txBody>
          <a:bodyPr wrap="square">
            <a:spAutoFit/>
          </a:bodyPr>
          <a:lstStyle/>
          <a:p>
            <a:pPr lvl="0"/>
            <a:r>
              <a:rPr lang="en-US" dirty="0" smtClean="0"/>
              <a:t>R</a:t>
            </a:r>
            <a:r>
              <a:rPr lang="en-US" baseline="-25000" dirty="0" smtClean="0"/>
              <a:t>1</a:t>
            </a:r>
            <a:r>
              <a:rPr lang="en-US" dirty="0" smtClean="0"/>
              <a:t>=Rutinoside,R</a:t>
            </a:r>
            <a:r>
              <a:rPr lang="en-US" baseline="-25000" dirty="0" smtClean="0"/>
              <a:t>2</a:t>
            </a:r>
            <a:r>
              <a:rPr lang="en-US" dirty="0" smtClean="0"/>
              <a:t>=OH</a:t>
            </a:r>
            <a:endParaRPr lang="zh-TW" altLang="en-US" dirty="0" smtClean="0"/>
          </a:p>
          <a:p>
            <a:pPr lvl="0"/>
            <a:r>
              <a:rPr lang="en-US" dirty="0" smtClean="0"/>
              <a:t>R</a:t>
            </a:r>
            <a:r>
              <a:rPr lang="en-US" baseline="-25000" dirty="0" smtClean="0"/>
              <a:t>1</a:t>
            </a:r>
            <a:r>
              <a:rPr lang="en-US" dirty="0" smtClean="0"/>
              <a:t>= </a:t>
            </a:r>
            <a:r>
              <a:rPr lang="en-US" dirty="0" err="1" smtClean="0"/>
              <a:t>Rutinoside</a:t>
            </a:r>
            <a:r>
              <a:rPr lang="en-US" baseline="-25000" dirty="0" smtClean="0"/>
              <a:t> </a:t>
            </a:r>
            <a:r>
              <a:rPr lang="en-US" dirty="0" smtClean="0"/>
              <a:t>,R</a:t>
            </a:r>
            <a:r>
              <a:rPr lang="en-US" baseline="-25000" dirty="0" smtClean="0"/>
              <a:t>2</a:t>
            </a:r>
            <a:r>
              <a:rPr lang="en-US" dirty="0" smtClean="0"/>
              <a:t>=H</a:t>
            </a:r>
            <a:endParaRPr lang="zh-TW" altLang="en-US" dirty="0" smtClean="0"/>
          </a:p>
          <a:p>
            <a:pPr lvl="0"/>
            <a:r>
              <a:rPr lang="en-US" dirty="0" smtClean="0"/>
              <a:t>R</a:t>
            </a:r>
            <a:r>
              <a:rPr lang="en-US" baseline="-25000" dirty="0" smtClean="0"/>
              <a:t>3</a:t>
            </a:r>
            <a:r>
              <a:rPr lang="en-US" dirty="0" smtClean="0"/>
              <a:t>=</a:t>
            </a:r>
            <a:r>
              <a:rPr lang="en-US" dirty="0" err="1" smtClean="0"/>
              <a:t>Glucuronic</a:t>
            </a:r>
            <a:r>
              <a:rPr lang="en-US" dirty="0" smtClean="0"/>
              <a:t> acid,R</a:t>
            </a:r>
            <a:r>
              <a:rPr lang="en-US" baseline="-25000" dirty="0" smtClean="0"/>
              <a:t>2</a:t>
            </a:r>
            <a:r>
              <a:rPr lang="en-US" dirty="0" smtClean="0"/>
              <a:t>=H</a:t>
            </a:r>
            <a:endParaRPr lang="zh-TW" altLang="en-US" dirty="0" smtClean="0"/>
          </a:p>
        </p:txBody>
      </p:sp>
      <p:sp>
        <p:nvSpPr>
          <p:cNvPr id="7" name="矩形 6"/>
          <p:cNvSpPr/>
          <p:nvPr/>
        </p:nvSpPr>
        <p:spPr>
          <a:xfrm>
            <a:off x="1357290" y="2214554"/>
            <a:ext cx="7500990" cy="4524315"/>
          </a:xfrm>
          <a:prstGeom prst="rect">
            <a:avLst/>
          </a:prstGeom>
        </p:spPr>
        <p:txBody>
          <a:bodyPr wrap="square">
            <a:spAutoFit/>
          </a:bodyPr>
          <a:lstStyle/>
          <a:p>
            <a:r>
              <a:rPr lang="en-US" sz="3200" dirty="0" err="1" smtClean="0">
                <a:latin typeface="標楷體" pitchFamily="65" charset="-120"/>
                <a:ea typeface="標楷體" pitchFamily="65" charset="-120"/>
              </a:rPr>
              <a:t>Quercetin</a:t>
            </a:r>
            <a:r>
              <a:rPr lang="zh-TW" altLang="en-US" sz="3200" dirty="0" smtClean="0">
                <a:latin typeface="標楷體" pitchFamily="65" charset="-120"/>
                <a:ea typeface="標楷體" pitchFamily="65" charset="-120"/>
              </a:rPr>
              <a:t>已被證實在體外實驗中</a:t>
            </a:r>
            <a:r>
              <a:rPr lang="zh-TW" altLang="en-US" sz="3200" dirty="0" smtClean="0">
                <a:latin typeface="標楷體" pitchFamily="65" charset="-120"/>
                <a:ea typeface="標楷體" pitchFamily="65" charset="-120"/>
              </a:rPr>
              <a:t>具有平滑肌</a:t>
            </a:r>
            <a:r>
              <a:rPr lang="zh-TW" altLang="en-US" sz="3200" dirty="0" smtClean="0">
                <a:latin typeface="標楷體" pitchFamily="65" charset="-120"/>
                <a:ea typeface="標楷體" pitchFamily="65" charset="-120"/>
              </a:rPr>
              <a:t>鬆弛作用，而且是非競爭型的血管收縮素</a:t>
            </a:r>
            <a:r>
              <a:rPr lang="en-US" altLang="zh-TW" sz="3200" dirty="0" smtClean="0">
                <a:latin typeface="標楷體" pitchFamily="65" charset="-120"/>
                <a:ea typeface="標楷體" pitchFamily="65" charset="-120"/>
              </a:rPr>
              <a:t>Ⅱ</a:t>
            </a:r>
            <a:r>
              <a:rPr lang="en-US" sz="3200" dirty="0" smtClean="0">
                <a:latin typeface="標楷體" pitchFamily="65" charset="-120"/>
                <a:ea typeface="標楷體" pitchFamily="65" charset="-120"/>
              </a:rPr>
              <a:t>(</a:t>
            </a:r>
            <a:r>
              <a:rPr lang="en-US" sz="3200" dirty="0" err="1" smtClean="0">
                <a:latin typeface="標楷體" pitchFamily="65" charset="-120"/>
                <a:ea typeface="標楷體" pitchFamily="65" charset="-120"/>
              </a:rPr>
              <a:t>angiotensin</a:t>
            </a:r>
            <a:r>
              <a:rPr lang="en-US" altLang="zh-TW" sz="3200" dirty="0" err="1" smtClean="0">
                <a:latin typeface="標楷體" pitchFamily="65" charset="-120"/>
                <a:ea typeface="標楷體" pitchFamily="65" charset="-120"/>
              </a:rPr>
              <a:t>Ⅱ</a:t>
            </a:r>
            <a:r>
              <a:rPr lang="en-US"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及前列腺素</a:t>
            </a:r>
            <a:r>
              <a:rPr lang="en-US" sz="3200" dirty="0" smtClean="0">
                <a:latin typeface="標楷體" pitchFamily="65" charset="-120"/>
                <a:ea typeface="標楷體" pitchFamily="65" charset="-120"/>
              </a:rPr>
              <a:t>E</a:t>
            </a:r>
            <a:r>
              <a:rPr lang="en-US" sz="3200" baseline="-25000" dirty="0" smtClean="0">
                <a:latin typeface="標楷體" pitchFamily="65" charset="-120"/>
                <a:ea typeface="標楷體" pitchFamily="65" charset="-120"/>
              </a:rPr>
              <a:t>2</a:t>
            </a:r>
            <a:r>
              <a:rPr lang="en-US" sz="3200" dirty="0" smtClean="0">
                <a:latin typeface="標楷體" pitchFamily="65" charset="-120"/>
                <a:ea typeface="標楷體" pitchFamily="65" charset="-120"/>
              </a:rPr>
              <a:t>(ProstaglandinE2)</a:t>
            </a:r>
            <a:r>
              <a:rPr lang="zh-TW" altLang="en-US" sz="3200" dirty="0" smtClean="0">
                <a:latin typeface="標楷體" pitchFamily="65" charset="-120"/>
                <a:ea typeface="標楷體" pitchFamily="65" charset="-120"/>
              </a:rPr>
              <a:t>抑制劑</a:t>
            </a:r>
            <a:r>
              <a:rPr lang="zh-TW" altLang="en-US" sz="3200" dirty="0" smtClean="0">
                <a:latin typeface="標楷體" pitchFamily="65" charset="-120"/>
                <a:ea typeface="標楷體" pitchFamily="65" charset="-120"/>
              </a:rPr>
              <a:t>。</a:t>
            </a:r>
            <a:endParaRPr lang="en-US" altLang="zh-TW" sz="3200" dirty="0" smtClean="0">
              <a:latin typeface="標楷體" pitchFamily="65" charset="-120"/>
              <a:ea typeface="標楷體" pitchFamily="65" charset="-120"/>
            </a:endParaRPr>
          </a:p>
          <a:p>
            <a:r>
              <a:rPr lang="en-US" sz="3200" dirty="0" err="1" smtClean="0">
                <a:latin typeface="標楷體" pitchFamily="65" charset="-120"/>
                <a:ea typeface="標楷體" pitchFamily="65" charset="-120"/>
              </a:rPr>
              <a:t>Quercetin</a:t>
            </a:r>
            <a:r>
              <a:rPr lang="zh-TW" altLang="en-US" sz="3200" dirty="0" smtClean="0">
                <a:latin typeface="標楷體" pitchFamily="65" charset="-120"/>
                <a:ea typeface="標楷體" pitchFamily="65" charset="-120"/>
              </a:rPr>
              <a:t>亦能阻礙花生四烯</a:t>
            </a:r>
            <a:r>
              <a:rPr lang="zh-TW" altLang="en-US" sz="3200" dirty="0" smtClean="0">
                <a:latin typeface="標楷體" pitchFamily="65" charset="-120"/>
                <a:ea typeface="標楷體" pitchFamily="65" charset="-120"/>
              </a:rPr>
              <a:t>酸，</a:t>
            </a:r>
            <a:r>
              <a:rPr lang="zh-TW" altLang="en-US" sz="3200" dirty="0" smtClean="0">
                <a:latin typeface="標楷體" pitchFamily="65" charset="-120"/>
                <a:ea typeface="標楷體" pitchFamily="65" charset="-120"/>
              </a:rPr>
              <a:t>而</a:t>
            </a:r>
            <a:r>
              <a:rPr lang="en-US" sz="3200" dirty="0" err="1" smtClean="0">
                <a:latin typeface="標楷體" pitchFamily="65" charset="-120"/>
                <a:ea typeface="標楷體" pitchFamily="65" charset="-120"/>
              </a:rPr>
              <a:t>Kaempferol</a:t>
            </a:r>
            <a:r>
              <a:rPr lang="zh-TW" altLang="en-US" sz="3200" dirty="0" smtClean="0">
                <a:latin typeface="標楷體" pitchFamily="65" charset="-120"/>
                <a:ea typeface="標楷體" pitchFamily="65" charset="-120"/>
              </a:rPr>
              <a:t>也是</a:t>
            </a:r>
            <a:r>
              <a:rPr lang="en-US" sz="3200" dirty="0" err="1" smtClean="0">
                <a:latin typeface="標楷體" pitchFamily="65" charset="-120"/>
                <a:ea typeface="標楷體" pitchFamily="65" charset="-120"/>
              </a:rPr>
              <a:t>flavonoid</a:t>
            </a:r>
            <a:r>
              <a:rPr lang="zh-TW" altLang="en-US" sz="3200" dirty="0" smtClean="0">
                <a:latin typeface="標楷體" pitchFamily="65" charset="-120"/>
                <a:ea typeface="標楷體" pitchFamily="65" charset="-120"/>
              </a:rPr>
              <a:t>類化合物在動物冠狀動脈擴張的</a:t>
            </a:r>
            <a:r>
              <a:rPr lang="en-US" sz="3200" dirty="0" smtClean="0">
                <a:latin typeface="標楷體" pitchFamily="65" charset="-120"/>
                <a:ea typeface="標楷體" pitchFamily="65" charset="-120"/>
              </a:rPr>
              <a:t>Structure-Activity Relationship(</a:t>
            </a:r>
            <a:r>
              <a:rPr lang="zh-TW" altLang="en-US" sz="3200" dirty="0" smtClean="0">
                <a:latin typeface="標楷體" pitchFamily="65" charset="-120"/>
                <a:ea typeface="標楷體" pitchFamily="65" charset="-120"/>
              </a:rPr>
              <a:t>化學結構與活性關係</a:t>
            </a:r>
            <a:r>
              <a:rPr lang="en-US"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的研究中呈現最強的礦張</a:t>
            </a:r>
            <a:r>
              <a:rPr lang="zh-TW" altLang="en-US" sz="3200" dirty="0" smtClean="0">
                <a:latin typeface="標楷體" pitchFamily="65" charset="-120"/>
                <a:ea typeface="標楷體" pitchFamily="65" charset="-120"/>
              </a:rPr>
              <a:t>作用。</a:t>
            </a:r>
            <a:endParaRPr lang="zh-TW" altLang="en-US" sz="3200" dirty="0" smtClean="0">
              <a:latin typeface="標楷體" pitchFamily="65" charset="-120"/>
              <a:ea typeface="標楷體" pitchFamily="65"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332656"/>
            <a:ext cx="7848872" cy="6192688"/>
          </a:xfrm>
        </p:spPr>
        <p:txBody>
          <a:bodyPr>
            <a:normAutofit/>
          </a:bodyPr>
          <a:lstStyle/>
          <a:p>
            <a:pPr>
              <a:buNone/>
            </a:pPr>
            <a:r>
              <a:rPr lang="zh-TW" altLang="en-US" dirty="0" smtClean="0">
                <a:latin typeface="Times New Roman" pitchFamily="18" charset="0"/>
                <a:ea typeface="標楷體" pitchFamily="65" charset="-120"/>
                <a:cs typeface="Times New Roman" pitchFamily="18" charset="0"/>
              </a:rPr>
              <a:t>    </a:t>
            </a:r>
            <a:r>
              <a:rPr lang="zh-TW" altLang="en-US" sz="4000" dirty="0" smtClean="0">
                <a:latin typeface="Times New Roman" pitchFamily="18" charset="0"/>
                <a:ea typeface="標楷體" pitchFamily="65" charset="-120"/>
                <a:cs typeface="Times New Roman" pitchFamily="18" charset="0"/>
              </a:rPr>
              <a:t>使用月桃種子 </a:t>
            </a:r>
            <a:r>
              <a:rPr lang="en-US" altLang="zh-TW" sz="4000" dirty="0" smtClean="0">
                <a:latin typeface="Times New Roman" pitchFamily="18" charset="0"/>
                <a:ea typeface="標楷體" pitchFamily="65" charset="-120"/>
                <a:cs typeface="Times New Roman" pitchFamily="18" charset="0"/>
              </a:rPr>
              <a:t>(</a:t>
            </a:r>
            <a:r>
              <a:rPr lang="zh-TW" altLang="en-US" sz="4000" dirty="0" smtClean="0">
                <a:latin typeface="Times New Roman" pitchFamily="18" charset="0"/>
                <a:ea typeface="標楷體" pitchFamily="65" charset="-120"/>
                <a:cs typeface="Times New Roman" pitchFamily="18" charset="0"/>
              </a:rPr>
              <a:t>粉</a:t>
            </a:r>
            <a:r>
              <a:rPr lang="en-US" altLang="zh-TW" sz="4000" dirty="0" smtClean="0">
                <a:latin typeface="Times New Roman" pitchFamily="18" charset="0"/>
                <a:ea typeface="標楷體" pitchFamily="65" charset="-120"/>
                <a:cs typeface="Times New Roman" pitchFamily="18" charset="0"/>
              </a:rPr>
              <a:t>/</a:t>
            </a:r>
            <a:r>
              <a:rPr lang="zh-TW" altLang="en-US" sz="4000" dirty="0" smtClean="0">
                <a:latin typeface="Times New Roman" pitchFamily="18" charset="0"/>
                <a:ea typeface="標楷體" pitchFamily="65" charset="-120"/>
                <a:cs typeface="Times New Roman" pitchFamily="18" charset="0"/>
              </a:rPr>
              <a:t>殼：</a:t>
            </a:r>
            <a:r>
              <a:rPr lang="en-US" altLang="zh-TW" sz="4000" dirty="0" smtClean="0">
                <a:latin typeface="Times New Roman" pitchFamily="18" charset="0"/>
                <a:ea typeface="標楷體" pitchFamily="65" charset="-120"/>
                <a:cs typeface="Times New Roman" pitchFamily="18" charset="0"/>
              </a:rPr>
              <a:t>40/60)</a:t>
            </a:r>
            <a:r>
              <a:rPr lang="zh-TW" altLang="en-US" sz="4000" dirty="0" smtClean="0">
                <a:latin typeface="Times New Roman" pitchFamily="18" charset="0"/>
                <a:ea typeface="標楷體" pitchFamily="65" charset="-120"/>
                <a:cs typeface="Times New Roman" pitchFamily="18" charset="0"/>
              </a:rPr>
              <a:t> 及種子精油</a:t>
            </a:r>
            <a:r>
              <a:rPr lang="en-US" altLang="zh-TW" sz="4000" dirty="0" smtClean="0">
                <a:latin typeface="Times New Roman" pitchFamily="18" charset="0"/>
                <a:ea typeface="標楷體" pitchFamily="65" charset="-120"/>
                <a:cs typeface="Times New Roman" pitchFamily="18" charset="0"/>
              </a:rPr>
              <a:t>0.01〜0.10</a:t>
            </a:r>
            <a:r>
              <a:rPr lang="zh-TW" altLang="en-US" sz="4000" dirty="0" smtClean="0">
                <a:latin typeface="Times New Roman" pitchFamily="18" charset="0"/>
                <a:ea typeface="標楷體" pitchFamily="65" charset="-120"/>
                <a:cs typeface="Times New Roman" pitchFamily="18" charset="0"/>
              </a:rPr>
              <a:t> ％餵食高血脂之</a:t>
            </a:r>
            <a:r>
              <a:rPr lang="en-US" altLang="zh-TW" sz="4000" dirty="0" smtClean="0">
                <a:latin typeface="Times New Roman" pitchFamily="18" charset="0"/>
                <a:ea typeface="標楷體" pitchFamily="65" charset="-120"/>
                <a:cs typeface="Times New Roman" pitchFamily="18" charset="0"/>
              </a:rPr>
              <a:t>Sprague-</a:t>
            </a:r>
            <a:r>
              <a:rPr lang="en-US" altLang="zh-TW" sz="4000" dirty="0" err="1" smtClean="0">
                <a:latin typeface="Times New Roman" pitchFamily="18" charset="0"/>
                <a:ea typeface="標楷體" pitchFamily="65" charset="-120"/>
                <a:cs typeface="Times New Roman" pitchFamily="18" charset="0"/>
              </a:rPr>
              <a:t>Dawley</a:t>
            </a:r>
            <a:r>
              <a:rPr lang="zh-TW" altLang="en-US" sz="4000" dirty="0" smtClean="0">
                <a:latin typeface="Times New Roman" pitchFamily="18" charset="0"/>
                <a:ea typeface="標楷體" pitchFamily="65" charset="-120"/>
                <a:cs typeface="Times New Roman" pitchFamily="18" charset="0"/>
              </a:rPr>
              <a:t>大鼠八週後，結果顯示，</a:t>
            </a:r>
            <a:r>
              <a:rPr lang="en-US" altLang="zh-TW" sz="4000" dirty="0" smtClean="0">
                <a:latin typeface="Times New Roman" pitchFamily="18" charset="0"/>
                <a:ea typeface="標楷體" pitchFamily="65" charset="-120"/>
                <a:cs typeface="Times New Roman" pitchFamily="18" charset="0"/>
              </a:rPr>
              <a:t>Sprague-</a:t>
            </a:r>
            <a:r>
              <a:rPr lang="en-US" altLang="zh-TW" sz="4000" dirty="0" err="1" smtClean="0">
                <a:latin typeface="Times New Roman" pitchFamily="18" charset="0"/>
                <a:ea typeface="標楷體" pitchFamily="65" charset="-120"/>
                <a:cs typeface="Times New Roman" pitchFamily="18" charset="0"/>
              </a:rPr>
              <a:t>Dawley</a:t>
            </a:r>
            <a:r>
              <a:rPr lang="zh-TW" altLang="en-US" sz="4000" dirty="0" smtClean="0">
                <a:latin typeface="Times New Roman" pitchFamily="18" charset="0"/>
                <a:ea typeface="標楷體" pitchFamily="65" charset="-120"/>
                <a:cs typeface="Times New Roman" pitchFamily="18" charset="0"/>
              </a:rPr>
              <a:t>大鼠糞便中膽固醇的排泄增加，血清總三酸甘油脂 </a:t>
            </a:r>
            <a:r>
              <a:rPr lang="en-US" altLang="zh-TW" sz="4000" dirty="0" smtClean="0">
                <a:latin typeface="Times New Roman" pitchFamily="18" charset="0"/>
                <a:ea typeface="標楷體" pitchFamily="65" charset="-120"/>
                <a:cs typeface="Times New Roman" pitchFamily="18" charset="0"/>
              </a:rPr>
              <a:t>(total triglyceride</a:t>
            </a:r>
            <a:r>
              <a:rPr lang="zh-TW" altLang="en-US"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a:t>
            </a:r>
            <a:r>
              <a:rPr lang="zh-TW" altLang="en-US"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TG)</a:t>
            </a:r>
            <a:r>
              <a:rPr lang="zh-TW" altLang="en-US" sz="4000" dirty="0" smtClean="0">
                <a:latin typeface="Times New Roman" pitchFamily="18" charset="0"/>
                <a:ea typeface="標楷體" pitchFamily="65" charset="-120"/>
                <a:cs typeface="Times New Roman" pitchFamily="18" charset="0"/>
              </a:rPr>
              <a:t> 顯著減少，能有效降低血脂，由其結果推測是月桃種子之粗纖維及月桃精油之複合效果所致。</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solidFill>
                  <a:schemeClr val="tx1"/>
                </a:solidFill>
                <a:latin typeface="Times New Roman" pitchFamily="18" charset="0"/>
                <a:ea typeface="標楷體" pitchFamily="65" charset="-120"/>
                <a:cs typeface="Times New Roman" pitchFamily="18" charset="0"/>
              </a:rPr>
              <a:t>抗動脈粥狀硬化</a:t>
            </a:r>
            <a:endParaRPr lang="zh-TW" altLang="en-US" dirty="0">
              <a:solidFill>
                <a:schemeClr val="tx1"/>
              </a:solidFill>
            </a:endParaRPr>
          </a:p>
        </p:txBody>
      </p:sp>
      <p:pic>
        <p:nvPicPr>
          <p:cNvPr id="10" name="圖片 9" descr="DSC05591.JPG"/>
          <p:cNvPicPr>
            <a:picLocks noChangeAspect="1"/>
          </p:cNvPicPr>
          <p:nvPr/>
        </p:nvPicPr>
        <p:blipFill>
          <a:blip r:embed="rId2" cstate="print"/>
          <a:stretch>
            <a:fillRect/>
          </a:stretch>
        </p:blipFill>
        <p:spPr>
          <a:xfrm>
            <a:off x="2051720" y="1944340"/>
            <a:ext cx="5983982" cy="3356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p:cNvPicPr>
            <a:picLocks noChangeAspect="1" noChangeArrowheads="1"/>
          </p:cNvPicPr>
          <p:nvPr/>
        </p:nvPicPr>
        <p:blipFill>
          <a:blip r:embed="rId3" cstate="print">
            <a:lum bright="20000" contrast="20000"/>
          </a:blip>
          <a:srcRect/>
          <a:stretch>
            <a:fillRect/>
          </a:stretch>
        </p:blipFill>
        <p:spPr bwMode="auto">
          <a:xfrm>
            <a:off x="2858677" y="3573016"/>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p:cNvPicPr>
            <a:picLocks noChangeAspect="1" noChangeArrowheads="1"/>
          </p:cNvPicPr>
          <p:nvPr/>
        </p:nvPicPr>
        <p:blipFill>
          <a:blip r:embed="rId4" cstate="print">
            <a:lum bright="20000" contrast="20000"/>
          </a:blip>
          <a:srcRect/>
          <a:stretch>
            <a:fillRect/>
          </a:stretch>
        </p:blipFill>
        <p:spPr bwMode="auto">
          <a:xfrm>
            <a:off x="4298837" y="3573016"/>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noChangeArrowheads="1"/>
          </p:cNvPicPr>
          <p:nvPr/>
        </p:nvPicPr>
        <p:blipFill>
          <a:blip r:embed="rId4" cstate="print">
            <a:lum bright="20000" contrast="20000"/>
          </a:blip>
          <a:srcRect/>
          <a:stretch>
            <a:fillRect/>
          </a:stretch>
        </p:blipFill>
        <p:spPr bwMode="auto">
          <a:xfrm>
            <a:off x="3578757" y="3861048"/>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6" descr="F:\海報\DSC05504.JPG"/>
          <p:cNvPicPr>
            <a:picLocks noGrp="1" noChangeAspect="1" noChangeArrowheads="1"/>
          </p:cNvPicPr>
          <p:nvPr>
            <p:ph idx="1"/>
          </p:nvPr>
        </p:nvPicPr>
        <p:blipFill>
          <a:blip r:embed="rId5" cstate="print">
            <a:clrChange>
              <a:clrFrom>
                <a:srgbClr val="FFFFFF"/>
              </a:clrFrom>
              <a:clrTo>
                <a:srgbClr val="FFFFFF">
                  <a:alpha val="0"/>
                </a:srgbClr>
              </a:clrTo>
            </a:clrChange>
            <a:lum bright="30000" contrast="30000"/>
          </a:blip>
          <a:srcRect l="21431" r="18790"/>
          <a:stretch>
            <a:fillRect/>
          </a:stretch>
        </p:blipFill>
        <p:spPr bwMode="auto">
          <a:xfrm>
            <a:off x="5148064" y="3861048"/>
            <a:ext cx="1917663" cy="2135232"/>
          </a:xfrm>
          <a:prstGeom prst="rect">
            <a:avLst/>
          </a:prstGeom>
          <a:noFill/>
          <a:ln w="9525">
            <a:noFill/>
            <a:miter lim="800000"/>
            <a:headEnd/>
            <a:tailEnd/>
          </a:ln>
        </p:spPr>
      </p:pic>
      <p:pic>
        <p:nvPicPr>
          <p:cNvPr id="12" name="Picture 28" descr="TajenUniversityLOGOall"/>
          <p:cNvPicPr>
            <a:picLocks noChangeAspect="1" noChangeArrowheads="1"/>
          </p:cNvPicPr>
          <p:nvPr/>
        </p:nvPicPr>
        <p:blipFill>
          <a:blip r:embed="rId6"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776864" cy="5737840"/>
          </a:xfrm>
        </p:spPr>
        <p:txBody>
          <a:bodyPr/>
          <a:lstStyle/>
          <a:p>
            <a:pPr>
              <a:buNone/>
            </a:pPr>
            <a:r>
              <a:rPr lang="zh-TW" altLang="en-US" dirty="0" smtClean="0">
                <a:latin typeface="Times New Roman" pitchFamily="18" charset="0"/>
                <a:ea typeface="標楷體" pitchFamily="65" charset="-120"/>
                <a:cs typeface="Times New Roman" pitchFamily="18" charset="0"/>
              </a:rPr>
              <a:t>   </a:t>
            </a:r>
            <a:r>
              <a:rPr lang="zh-TW" altLang="en-US" sz="4000" dirty="0" smtClean="0">
                <a:latin typeface="Times New Roman" pitchFamily="18" charset="0"/>
                <a:ea typeface="標楷體" pitchFamily="65" charset="-120"/>
                <a:cs typeface="Times New Roman" pitchFamily="18" charset="0"/>
              </a:rPr>
              <a:t>月桃種子的丙酮萃取物對於酪胺酸酶</a:t>
            </a:r>
            <a:r>
              <a:rPr lang="en-US" altLang="zh-TW" sz="4000" dirty="0" smtClean="0">
                <a:latin typeface="Times New Roman" pitchFamily="18" charset="0"/>
                <a:ea typeface="標楷體" pitchFamily="65" charset="-120"/>
                <a:cs typeface="Times New Roman" pitchFamily="18" charset="0"/>
              </a:rPr>
              <a:t>(</a:t>
            </a:r>
            <a:r>
              <a:rPr lang="en-US" altLang="zh-TW" sz="4000" dirty="0" err="1" smtClean="0">
                <a:latin typeface="Times New Roman" pitchFamily="18" charset="0"/>
                <a:ea typeface="標楷體" pitchFamily="65" charset="-120"/>
                <a:cs typeface="Times New Roman" pitchFamily="18" charset="0"/>
              </a:rPr>
              <a:t>tyrosinase</a:t>
            </a:r>
            <a:r>
              <a:rPr lang="en-US" altLang="zh-TW" sz="4000" dirty="0" smtClean="0">
                <a:latin typeface="Times New Roman" pitchFamily="18" charset="0"/>
                <a:ea typeface="標楷體" pitchFamily="65" charset="-120"/>
                <a:cs typeface="Times New Roman" pitchFamily="18" charset="0"/>
              </a:rPr>
              <a:t>)</a:t>
            </a:r>
            <a:r>
              <a:rPr lang="zh-TW" altLang="en-US" sz="4000" dirty="0" smtClean="0">
                <a:latin typeface="Times New Roman" pitchFamily="18" charset="0"/>
                <a:ea typeface="標楷體" pitchFamily="65" charset="-120"/>
                <a:cs typeface="Times New Roman" pitchFamily="18" charset="0"/>
              </a:rPr>
              <a:t>、胰脂解酶</a:t>
            </a:r>
            <a:r>
              <a:rPr lang="en-US" altLang="zh-TW" sz="4000" dirty="0" smtClean="0">
                <a:latin typeface="Times New Roman" pitchFamily="18" charset="0"/>
                <a:ea typeface="標楷體" pitchFamily="65" charset="-120"/>
                <a:cs typeface="Times New Roman" pitchFamily="18" charset="0"/>
              </a:rPr>
              <a:t>(pancreatic lipase;</a:t>
            </a:r>
            <a:r>
              <a:rPr lang="zh-TW" altLang="en-US"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PL)</a:t>
            </a:r>
            <a:r>
              <a:rPr lang="zh-TW" altLang="en-US" sz="4000" dirty="0" smtClean="0">
                <a:latin typeface="Times New Roman" pitchFamily="18" charset="0"/>
                <a:ea typeface="標楷體" pitchFamily="65" charset="-120"/>
                <a:cs typeface="Times New Roman" pitchFamily="18" charset="0"/>
              </a:rPr>
              <a:t>、</a:t>
            </a:r>
            <a:r>
              <a:rPr lang="en-US" altLang="zh-TW" sz="4000" dirty="0" smtClean="0">
                <a:latin typeface="Times New Roman" pitchFamily="18" charset="0"/>
                <a:ea typeface="標楷體" pitchFamily="65" charset="-120"/>
                <a:cs typeface="Times New Roman" pitchFamily="18" charset="0"/>
              </a:rPr>
              <a:t>15-</a:t>
            </a:r>
            <a:r>
              <a:rPr lang="zh-TW" altLang="en-US" sz="4000" dirty="0" smtClean="0">
                <a:latin typeface="Times New Roman" pitchFamily="18" charset="0"/>
                <a:ea typeface="標楷體" pitchFamily="65" charset="-120"/>
                <a:cs typeface="Times New Roman" pitchFamily="18" charset="0"/>
              </a:rPr>
              <a:t>脂氧化酶</a:t>
            </a:r>
            <a:r>
              <a:rPr lang="en-US" altLang="zh-TW" sz="4000" dirty="0" smtClean="0">
                <a:latin typeface="Times New Roman" pitchFamily="18" charset="0"/>
                <a:ea typeface="標楷體" pitchFamily="65" charset="-120"/>
                <a:cs typeface="Times New Roman" pitchFamily="18" charset="0"/>
              </a:rPr>
              <a:t>(15-lipoxygenase;</a:t>
            </a:r>
            <a:r>
              <a:rPr lang="zh-TW" altLang="en-US"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15-LO)</a:t>
            </a:r>
            <a:r>
              <a:rPr lang="zh-TW" altLang="en-US" sz="4000" dirty="0" smtClean="0">
                <a:latin typeface="Times New Roman" pitchFamily="18" charset="0"/>
                <a:ea typeface="標楷體" pitchFamily="65" charset="-120"/>
                <a:cs typeface="Times New Roman" pitchFamily="18" charset="0"/>
              </a:rPr>
              <a:t>及氧化低密度</a:t>
            </a:r>
            <a:endParaRPr lang="en-US" altLang="zh-TW" sz="4000" dirty="0" smtClean="0">
              <a:latin typeface="Times New Roman" pitchFamily="18" charset="0"/>
              <a:ea typeface="標楷體" pitchFamily="65" charset="-120"/>
              <a:cs typeface="Times New Roman" pitchFamily="18" charset="0"/>
            </a:endParaRPr>
          </a:p>
          <a:p>
            <a:pPr>
              <a:buNone/>
            </a:pPr>
            <a:r>
              <a:rPr lang="zh-TW" altLang="en-US" sz="4000" dirty="0" smtClean="0">
                <a:latin typeface="Times New Roman" pitchFamily="18" charset="0"/>
                <a:ea typeface="標楷體" pitchFamily="65" charset="-120"/>
                <a:cs typeface="Times New Roman" pitchFamily="18" charset="0"/>
              </a:rPr>
              <a:t>   脂蛋白 </a:t>
            </a:r>
            <a:r>
              <a:rPr lang="en-US" altLang="zh-TW" sz="4000" dirty="0" smtClean="0">
                <a:latin typeface="Times New Roman" pitchFamily="18" charset="0"/>
                <a:ea typeface="標楷體" pitchFamily="65" charset="-120"/>
                <a:cs typeface="Times New Roman" pitchFamily="18" charset="0"/>
              </a:rPr>
              <a:t>(LDL oxidation)</a:t>
            </a:r>
            <a:r>
              <a:rPr lang="zh-TW" altLang="en-US" sz="4000" dirty="0" smtClean="0">
                <a:latin typeface="Times New Roman" pitchFamily="18" charset="0"/>
                <a:ea typeface="標楷體" pitchFamily="65" charset="-120"/>
                <a:cs typeface="Times New Roman" pitchFamily="18" charset="0"/>
              </a:rPr>
              <a:t>具有很強的活性，可以達到抗動脈粥狀硬化之效果。</a:t>
            </a:r>
            <a:endParaRPr lang="en-US" altLang="zh-TW" sz="4000" dirty="0" smtClean="0">
              <a:latin typeface="Times New Roman" pitchFamily="18" charset="0"/>
              <a:ea typeface="標楷體" pitchFamily="65" charset="-120"/>
              <a:cs typeface="Times New Roman" pitchFamily="18" charset="0"/>
            </a:endParaRPr>
          </a:p>
          <a:p>
            <a:pPr>
              <a:buNone/>
            </a:pPr>
            <a:endParaRPr lang="zh-TW" altLang="en-US"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solidFill>
                  <a:schemeClr val="tx1"/>
                </a:solidFill>
                <a:latin typeface="Times New Roman" pitchFamily="18" charset="0"/>
                <a:ea typeface="標楷體" pitchFamily="65" charset="-120"/>
                <a:cs typeface="Times New Roman" pitchFamily="18" charset="0"/>
              </a:rPr>
              <a:t>降壓、利尿及抗潰瘍</a:t>
            </a:r>
            <a:endParaRPr lang="zh-TW" altLang="en-US" dirty="0">
              <a:solidFill>
                <a:schemeClr val="tx1"/>
              </a:solidFill>
            </a:endParaRPr>
          </a:p>
        </p:txBody>
      </p:sp>
      <p:pic>
        <p:nvPicPr>
          <p:cNvPr id="10" name="圖片 9" descr="DSC05591.JPG"/>
          <p:cNvPicPr>
            <a:picLocks noChangeAspect="1"/>
          </p:cNvPicPr>
          <p:nvPr/>
        </p:nvPicPr>
        <p:blipFill>
          <a:blip r:embed="rId2" cstate="print"/>
          <a:stretch>
            <a:fillRect/>
          </a:stretch>
        </p:blipFill>
        <p:spPr>
          <a:xfrm>
            <a:off x="2051720" y="1944340"/>
            <a:ext cx="5983982" cy="3356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p:cNvPicPr>
            <a:picLocks noChangeAspect="1" noChangeArrowheads="1"/>
          </p:cNvPicPr>
          <p:nvPr/>
        </p:nvPicPr>
        <p:blipFill>
          <a:blip r:embed="rId3" cstate="print">
            <a:lum contrast="40000"/>
          </a:blip>
          <a:srcRect/>
          <a:stretch>
            <a:fillRect/>
          </a:stretch>
        </p:blipFill>
        <p:spPr bwMode="auto">
          <a:xfrm>
            <a:off x="4427984" y="3933056"/>
            <a:ext cx="2382017" cy="18288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26" descr="F:\海報\DSC05504.JPG"/>
          <p:cNvPicPr>
            <a:picLocks noChangeAspect="1" noChangeArrowheads="1"/>
          </p:cNvPicPr>
          <p:nvPr/>
        </p:nvPicPr>
        <p:blipFill>
          <a:blip r:embed="rId4" cstate="print">
            <a:clrChange>
              <a:clrFrom>
                <a:srgbClr val="FFFFFF"/>
              </a:clrFrom>
              <a:clrTo>
                <a:srgbClr val="FFFFFF">
                  <a:alpha val="0"/>
                </a:srgbClr>
              </a:clrTo>
            </a:clrChange>
            <a:lum bright="30000" contrast="30000"/>
          </a:blip>
          <a:srcRect l="21431" r="18790"/>
          <a:stretch>
            <a:fillRect/>
          </a:stretch>
        </p:blipFill>
        <p:spPr bwMode="auto">
          <a:xfrm>
            <a:off x="6156176" y="4149080"/>
            <a:ext cx="1917663" cy="2135232"/>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lum bright="20000" contrast="20000"/>
          </a:blip>
          <a:srcRect/>
          <a:stretch>
            <a:fillRect/>
          </a:stretch>
        </p:blipFill>
        <p:spPr bwMode="auto">
          <a:xfrm>
            <a:off x="2339752" y="3501008"/>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5"/>
          <p:cNvPicPr>
            <a:picLocks noChangeAspect="1" noChangeArrowheads="1"/>
          </p:cNvPicPr>
          <p:nvPr/>
        </p:nvPicPr>
        <p:blipFill>
          <a:blip r:embed="rId5" cstate="print">
            <a:lum bright="20000" contrast="20000"/>
          </a:blip>
          <a:srcRect/>
          <a:stretch>
            <a:fillRect/>
          </a:stretch>
        </p:blipFill>
        <p:spPr bwMode="auto">
          <a:xfrm>
            <a:off x="3779912" y="3501008"/>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p:cNvPicPr>
            <a:picLocks noChangeAspect="1" noChangeArrowheads="1"/>
          </p:cNvPicPr>
          <p:nvPr/>
        </p:nvPicPr>
        <p:blipFill>
          <a:blip r:embed="rId5" cstate="print">
            <a:lum bright="20000" contrast="20000"/>
          </a:blip>
          <a:srcRect/>
          <a:stretch>
            <a:fillRect/>
          </a:stretch>
        </p:blipFill>
        <p:spPr bwMode="auto">
          <a:xfrm>
            <a:off x="3059832" y="3789040"/>
            <a:ext cx="63320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8" descr="TajenUniversityLOGOall"/>
          <p:cNvPicPr>
            <a:picLocks noChangeAspect="1" noChangeArrowheads="1"/>
          </p:cNvPicPr>
          <p:nvPr/>
        </p:nvPicPr>
        <p:blipFill>
          <a:blip r:embed="rId6"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548680"/>
            <a:ext cx="7920880" cy="5737840"/>
          </a:xfrm>
        </p:spPr>
        <p:txBody>
          <a:bodyPr>
            <a:normAutofit lnSpcReduction="10000"/>
          </a:bodyPr>
          <a:lstStyle/>
          <a:p>
            <a:pPr>
              <a:buNone/>
            </a:pPr>
            <a:r>
              <a:rPr lang="zh-TW" altLang="en-US" sz="4000" dirty="0" smtClean="0">
                <a:latin typeface="Times New Roman" pitchFamily="18" charset="0"/>
                <a:ea typeface="標楷體" pitchFamily="65" charset="-120"/>
                <a:cs typeface="Times New Roman" pitchFamily="18" charset="0"/>
              </a:rPr>
              <a:t>   巴西人民認為月桃葉具有降血壓</a:t>
            </a:r>
            <a:endParaRPr lang="en-US" altLang="zh-TW" sz="4000" dirty="0" smtClean="0">
              <a:latin typeface="Times New Roman" pitchFamily="18" charset="0"/>
              <a:ea typeface="標楷體" pitchFamily="65" charset="-120"/>
              <a:cs typeface="Times New Roman" pitchFamily="18" charset="0"/>
            </a:endParaRPr>
          </a:p>
          <a:p>
            <a:pPr>
              <a:buNone/>
            </a:pPr>
            <a:r>
              <a:rPr lang="zh-TW" altLang="en-US" sz="4000" dirty="0" smtClean="0">
                <a:latin typeface="Times New Roman" pitchFamily="18" charset="0"/>
                <a:ea typeface="標楷體" pitchFamily="65" charset="-120"/>
                <a:cs typeface="Times New Roman" pitchFamily="18" charset="0"/>
              </a:rPr>
              <a:t>  、利尿和抗潰瘍等效果，因此普遍以月桃葉泡茶飲用。研究證實月桃水萃取物富含黃酮類</a:t>
            </a:r>
            <a:r>
              <a:rPr lang="en-US" altLang="zh-TW" sz="4000" dirty="0" smtClean="0">
                <a:latin typeface="Times New Roman" pitchFamily="18" charset="0"/>
                <a:ea typeface="標楷體" pitchFamily="65" charset="-120"/>
                <a:cs typeface="Times New Roman" pitchFamily="18" charset="0"/>
              </a:rPr>
              <a:t>(</a:t>
            </a:r>
            <a:r>
              <a:rPr lang="en-US" altLang="zh-TW" sz="4000" dirty="0" err="1" smtClean="0">
                <a:latin typeface="Times New Roman" pitchFamily="18" charset="0"/>
                <a:ea typeface="標楷體" pitchFamily="65" charset="-120"/>
                <a:cs typeface="Times New Roman" pitchFamily="18" charset="0"/>
              </a:rPr>
              <a:t>flavonoids</a:t>
            </a:r>
            <a:r>
              <a:rPr lang="en-US" altLang="zh-TW" sz="4000" dirty="0" smtClean="0">
                <a:latin typeface="Times New Roman" pitchFamily="18" charset="0"/>
                <a:ea typeface="標楷體" pitchFamily="65" charset="-120"/>
                <a:cs typeface="Times New Roman" pitchFamily="18" charset="0"/>
              </a:rPr>
              <a:t>)</a:t>
            </a:r>
            <a:r>
              <a:rPr lang="zh-TW" altLang="en-US" sz="4000" dirty="0" smtClean="0">
                <a:latin typeface="Times New Roman" pitchFamily="18" charset="0"/>
                <a:ea typeface="標楷體" pitchFamily="65" charset="-120"/>
                <a:cs typeface="Times New Roman" pitchFamily="18" charset="0"/>
              </a:rPr>
              <a:t>和</a:t>
            </a:r>
            <a:r>
              <a:rPr lang="en-US" altLang="zh-TW" sz="4000" dirty="0" smtClean="0">
                <a:latin typeface="Times New Roman" pitchFamily="18" charset="0"/>
                <a:ea typeface="標楷體" pitchFamily="65" charset="-120"/>
                <a:cs typeface="Times New Roman" pitchFamily="18" charset="0"/>
              </a:rPr>
              <a:t>kava </a:t>
            </a:r>
            <a:r>
              <a:rPr lang="en-US" altLang="zh-TW" sz="4000" dirty="0" err="1" smtClean="0">
                <a:latin typeface="Times New Roman" pitchFamily="18" charset="0"/>
                <a:ea typeface="標楷體" pitchFamily="65" charset="-120"/>
                <a:cs typeface="Times New Roman" pitchFamily="18" charset="0"/>
              </a:rPr>
              <a:t>pyrones</a:t>
            </a:r>
            <a:r>
              <a:rPr lang="zh-TW" altLang="en-US" sz="4000" dirty="0" smtClean="0">
                <a:latin typeface="Times New Roman" pitchFamily="18" charset="0"/>
                <a:ea typeface="標楷體" pitchFamily="65" charset="-120"/>
                <a:cs typeface="Times New Roman" pitchFamily="18" charset="0"/>
              </a:rPr>
              <a:t> </a:t>
            </a:r>
            <a:r>
              <a:rPr lang="en-US" altLang="zh-TW"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和</a:t>
            </a:r>
            <a:r>
              <a:rPr lang="en-US" altLang="zh-TW" sz="4000" dirty="0" smtClean="0">
                <a:latin typeface="Times New Roman" pitchFamily="18" charset="0"/>
                <a:ea typeface="標楷體" pitchFamily="65" charset="-120"/>
                <a:cs typeface="Times New Roman" pitchFamily="18" charset="0"/>
              </a:rPr>
              <a:t>DDK)</a:t>
            </a:r>
            <a:r>
              <a:rPr lang="zh-TW" altLang="en-US" sz="4000" dirty="0" smtClean="0">
                <a:latin typeface="Times New Roman" pitchFamily="18" charset="0"/>
                <a:ea typeface="標楷體" pitchFamily="65" charset="-120"/>
                <a:cs typeface="Times New Roman" pitchFamily="18" charset="0"/>
              </a:rPr>
              <a:t>，月桃水萃取物中的黃酮類是強的血管擴張劑，具有抗高血壓、利尿和抗潰瘍的作用。</a:t>
            </a:r>
            <a:r>
              <a:rPr lang="en-US" altLang="zh-TW"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及</a:t>
            </a:r>
            <a:r>
              <a:rPr lang="en-US" altLang="zh-TW" sz="4000" dirty="0" smtClean="0">
                <a:latin typeface="Times New Roman" pitchFamily="18" charset="0"/>
                <a:ea typeface="標楷體" pitchFamily="65" charset="-120"/>
                <a:cs typeface="Times New Roman" pitchFamily="18" charset="0"/>
              </a:rPr>
              <a:t>DDK</a:t>
            </a:r>
            <a:r>
              <a:rPr lang="zh-TW" altLang="en-US" sz="4000" dirty="0" smtClean="0">
                <a:latin typeface="Times New Roman" pitchFamily="18" charset="0"/>
                <a:ea typeface="標楷體" pitchFamily="65" charset="-120"/>
                <a:cs typeface="Times New Roman" pitchFamily="18" charset="0"/>
              </a:rPr>
              <a:t>具有抗潰瘍及</a:t>
            </a:r>
            <a:endParaRPr lang="en-US" altLang="zh-TW" sz="4000" dirty="0" smtClean="0">
              <a:latin typeface="Times New Roman" pitchFamily="18" charset="0"/>
              <a:ea typeface="標楷體" pitchFamily="65" charset="-120"/>
              <a:cs typeface="Times New Roman" pitchFamily="18" charset="0"/>
            </a:endParaRPr>
          </a:p>
          <a:p>
            <a:pPr>
              <a:buNone/>
            </a:pPr>
            <a:r>
              <a:rPr lang="zh-TW" altLang="en-US" sz="4000" dirty="0" smtClean="0">
                <a:latin typeface="Times New Roman" pitchFamily="18" charset="0"/>
                <a:ea typeface="標楷體" pitchFamily="65" charset="-120"/>
                <a:cs typeface="Times New Roman" pitchFamily="18" charset="0"/>
              </a:rPr>
              <a:t>   抗血栓之功能。</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lum contrast="20000"/>
          </a:blip>
          <a:srcRect/>
          <a:stretch>
            <a:fillRect/>
          </a:stretch>
        </p:blipFill>
        <p:spPr bwMode="auto">
          <a:xfrm>
            <a:off x="2339752" y="1529408"/>
            <a:ext cx="2088232" cy="5427984"/>
          </a:xfrm>
          <a:prstGeom prst="rect">
            <a:avLst/>
          </a:prstGeom>
          <a:ln>
            <a:noFill/>
          </a:ln>
          <a:effectLst>
            <a:softEdge rad="112500"/>
          </a:effectLst>
        </p:spPr>
      </p:pic>
      <p:pic>
        <p:nvPicPr>
          <p:cNvPr id="4" name="Picture 6"/>
          <p:cNvPicPr>
            <a:picLocks noGrp="1" noChangeAspect="1" noChangeArrowheads="1"/>
          </p:cNvPicPr>
          <p:nvPr>
            <p:ph idx="1"/>
          </p:nvPr>
        </p:nvPicPr>
        <p:blipFill>
          <a:blip r:embed="rId3" cstate="print">
            <a:lum contrast="20000"/>
          </a:blip>
          <a:srcRect/>
          <a:stretch>
            <a:fillRect/>
          </a:stretch>
        </p:blipFill>
        <p:spPr bwMode="auto">
          <a:xfrm>
            <a:off x="5561698" y="-27384"/>
            <a:ext cx="2106646" cy="5544616"/>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b="1" dirty="0" smtClean="0">
                <a:solidFill>
                  <a:schemeClr val="tx1"/>
                </a:solidFill>
                <a:latin typeface="Times New Roman" pitchFamily="18" charset="0"/>
                <a:ea typeface="標楷體" pitchFamily="65" charset="-120"/>
                <a:cs typeface="Times New Roman" pitchFamily="18" charset="0"/>
              </a:rPr>
              <a:t>抗氧化及預防皮膚疾病</a:t>
            </a:r>
            <a:endParaRPr lang="zh-TW" altLang="en-US" dirty="0">
              <a:solidFill>
                <a:schemeClr val="tx1"/>
              </a:solidFill>
            </a:endParaRPr>
          </a:p>
        </p:txBody>
      </p:sp>
      <p:pic>
        <p:nvPicPr>
          <p:cNvPr id="5" name="Picture 28" descr="TajenUniversityLOGOall"/>
          <p:cNvPicPr>
            <a:picLocks noChangeAspect="1" noChangeArrowheads="1"/>
          </p:cNvPicPr>
          <p:nvPr/>
        </p:nvPicPr>
        <p:blipFill>
          <a:blip r:embed="rId4"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200"/>
                                        <p:tgtEl>
                                          <p:spTgt spid="4"/>
                                        </p:tgtEl>
                                      </p:cBhvr>
                                    </p:animEffect>
                                  </p:childTnLst>
                                </p:cTn>
                              </p:par>
                            </p:childTnLst>
                          </p:cTn>
                        </p:par>
                        <p:par>
                          <p:cTn id="12" fill="hold">
                            <p:stCondLst>
                              <p:cond delay="2200"/>
                            </p:stCondLst>
                            <p:childTnLst>
                              <p:par>
                                <p:cTn id="13" presetID="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100" fill="hold"/>
                                        <p:tgtEl>
                                          <p:spTgt spid="2"/>
                                        </p:tgtEl>
                                        <p:attrNameLst>
                                          <p:attrName>ppt_x</p:attrName>
                                        </p:attrNameLst>
                                      </p:cBhvr>
                                      <p:tavLst>
                                        <p:tav tm="0">
                                          <p:val>
                                            <p:strVal val="#ppt_x"/>
                                          </p:val>
                                        </p:tav>
                                        <p:tav tm="100000">
                                          <p:val>
                                            <p:strVal val="#ppt_x"/>
                                          </p:val>
                                        </p:tav>
                                      </p:tavLst>
                                    </p:anim>
                                    <p:anim calcmode="lin" valueType="num">
                                      <p:cBhvr additive="base">
                                        <p:cTn id="16" dur="11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Grp="1" noChangeAspect="1" noChangeArrowheads="1"/>
          </p:cNvPicPr>
          <p:nvPr>
            <p:ph idx="1"/>
          </p:nvPr>
        </p:nvPicPr>
        <p:blipFill>
          <a:blip r:embed="rId2" cstate="print"/>
          <a:srcRect/>
          <a:stretch>
            <a:fillRect/>
          </a:stretch>
        </p:blipFill>
        <p:spPr bwMode="auto">
          <a:xfrm>
            <a:off x="1419072" y="1036121"/>
            <a:ext cx="7185376" cy="4625127"/>
          </a:xfrm>
          <a:prstGeom prst="rect">
            <a:avLst/>
          </a:prstGeom>
          <a:noFill/>
          <a:ln w="9525">
            <a:noFill/>
            <a:miter lim="800000"/>
            <a:headEnd/>
            <a:tailEnd/>
          </a:ln>
        </p:spPr>
      </p:pic>
      <p:graphicFrame>
        <p:nvGraphicFramePr>
          <p:cNvPr id="10" name="表格 9"/>
          <p:cNvGraphicFramePr>
            <a:graphicFrameLocks noGrp="1"/>
          </p:cNvGraphicFramePr>
          <p:nvPr/>
        </p:nvGraphicFramePr>
        <p:xfrm>
          <a:off x="1403649" y="1623080"/>
          <a:ext cx="7200800" cy="365760"/>
        </p:xfrm>
        <a:graphic>
          <a:graphicData uri="http://schemas.openxmlformats.org/drawingml/2006/table">
            <a:tbl>
              <a:tblPr/>
              <a:tblGrid>
                <a:gridCol w="7200800"/>
              </a:tblGrid>
              <a:tr h="221744">
                <a:tc>
                  <a:txBody>
                    <a:bodyPr/>
                    <a:lstStyle/>
                    <a:p>
                      <a:endParaRPr lang="zh-TW" alt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graphicFrame>
        <p:nvGraphicFramePr>
          <p:cNvPr id="11" name="表格 10"/>
          <p:cNvGraphicFramePr>
            <a:graphicFrameLocks noGrp="1"/>
          </p:cNvGraphicFramePr>
          <p:nvPr/>
        </p:nvGraphicFramePr>
        <p:xfrm>
          <a:off x="1403648" y="4725144"/>
          <a:ext cx="7200800" cy="365760"/>
        </p:xfrm>
        <a:graphic>
          <a:graphicData uri="http://schemas.openxmlformats.org/drawingml/2006/table">
            <a:tbl>
              <a:tblPr/>
              <a:tblGrid>
                <a:gridCol w="7200800"/>
              </a:tblGrid>
              <a:tr h="324000">
                <a:tc>
                  <a:txBody>
                    <a:bodyPr/>
                    <a:lstStyle/>
                    <a:p>
                      <a:endParaRPr lang="zh-TW" alt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tr>
            </a:tbl>
          </a:graphicData>
        </a:graphic>
      </p:graphicFrame>
      <p:pic>
        <p:nvPicPr>
          <p:cNvPr id="5" name="Picture 28" descr="TajenUniversityLOGOall"/>
          <p:cNvPicPr>
            <a:picLocks noChangeAspect="1" noChangeArrowheads="1"/>
          </p:cNvPicPr>
          <p:nvPr/>
        </p:nvPicPr>
        <p:blipFill>
          <a:blip r:embed="rId3"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900" fill="hold"/>
                                        <p:tgtEl>
                                          <p:spTgt spid="10"/>
                                        </p:tgtEl>
                                        <p:attrNameLst>
                                          <p:attrName>ppt_x</p:attrName>
                                        </p:attrNameLst>
                                      </p:cBhvr>
                                      <p:tavLst>
                                        <p:tav tm="0">
                                          <p:val>
                                            <p:strVal val="#ppt_x"/>
                                          </p:val>
                                        </p:tav>
                                        <p:tav tm="100000">
                                          <p:val>
                                            <p:strVal val="#ppt_x"/>
                                          </p:val>
                                        </p:tav>
                                      </p:tavLst>
                                    </p:anim>
                                    <p:anim calcmode="lin" valueType="num">
                                      <p:cBhvr additive="base">
                                        <p:cTn id="8" dur="9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 presetClass="entr" presetSubtype="4" fill="hold" nodeType="afterEffect">
                                  <p:stCondLst>
                                    <p:cond delay="1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800" fill="hold"/>
                                        <p:tgtEl>
                                          <p:spTgt spid="11"/>
                                        </p:tgtEl>
                                        <p:attrNameLst>
                                          <p:attrName>ppt_x</p:attrName>
                                        </p:attrNameLst>
                                      </p:cBhvr>
                                      <p:tavLst>
                                        <p:tav tm="0">
                                          <p:val>
                                            <p:strVal val="#ppt_x"/>
                                          </p:val>
                                        </p:tav>
                                        <p:tav tm="100000">
                                          <p:val>
                                            <p:strVal val="#ppt_x"/>
                                          </p:val>
                                        </p:tav>
                                      </p:tavLst>
                                    </p:anim>
                                    <p:anim calcmode="lin" valueType="num">
                                      <p:cBhvr additive="base">
                                        <p:cTn id="13"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620688"/>
            <a:ext cx="7787208" cy="5665832"/>
          </a:xfrm>
        </p:spPr>
        <p:txBody>
          <a:bodyPr>
            <a:noAutofit/>
          </a:bodyPr>
          <a:lstStyle/>
          <a:p>
            <a:pPr>
              <a:buNone/>
            </a:pPr>
            <a:r>
              <a:rPr lang="zh-TW" altLang="en-US" sz="4000" dirty="0" smtClean="0">
                <a:latin typeface="Times New Roman" pitchFamily="18" charset="0"/>
                <a:ea typeface="標楷體" pitchFamily="65" charset="-120"/>
                <a:cs typeface="Times New Roman" pitchFamily="18" charset="0"/>
              </a:rPr>
              <a:t>   月桃的種子和根莖水萃取物比其他部位含有較高量的酚類化合物及抗氧化能力，根莖水萃取物中同樣含有較高量的</a:t>
            </a:r>
            <a:r>
              <a:rPr lang="en-US" altLang="zh-TW"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，根莖的水萃取物證實具有抑制皮膚疾病的酶活性，其中以</a:t>
            </a:r>
            <a:r>
              <a:rPr lang="en-US" altLang="zh-TW"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效果更為顯著，因此，</a:t>
            </a:r>
            <a:r>
              <a:rPr lang="en-US" altLang="zh-TW"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可以使用在抗皮膚疾病的製劑中。</a:t>
            </a:r>
            <a:endParaRPr lang="zh-TW" altLang="en-US" sz="4000" dirty="0"/>
          </a:p>
        </p:txBody>
      </p:sp>
      <p:pic>
        <p:nvPicPr>
          <p:cNvPr id="4"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259632" y="620688"/>
            <a:ext cx="3672408" cy="1008112"/>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300" b="1" i="0" u="none" strike="noStrike" kern="1200" cap="none" spc="0" normalizeH="0" baseline="0" noProof="0" dirty="0" smtClean="0">
                <a:ln>
                  <a:noFill/>
                </a:ln>
                <a:solidFill>
                  <a:srgbClr val="FFC000"/>
                </a:solidFill>
                <a:effectLst>
                  <a:outerShdw blurRad="50000" dist="30000" dir="5400000" algn="tl" rotWithShape="0">
                    <a:srgbClr val="000000">
                      <a:alpha val="30000"/>
                    </a:srgbClr>
                  </a:outerShdw>
                </a:effectLst>
                <a:uLnTx/>
                <a:uFillTx/>
                <a:latin typeface="標楷體" pitchFamily="65" charset="-120"/>
                <a:ea typeface="標楷體" pitchFamily="65" charset="-120"/>
                <a:cs typeface="+mj-cs"/>
              </a:rPr>
              <a:t>月桃相關產品</a:t>
            </a:r>
            <a:endParaRPr kumimoji="0" lang="zh-TW" altLang="en-US" sz="4300" b="1" i="0" u="none" strike="noStrike" kern="1200" cap="none" spc="0" normalizeH="0" baseline="0" noProof="0" dirty="0">
              <a:ln>
                <a:noFill/>
              </a:ln>
              <a:solidFill>
                <a:srgbClr val="FFC000"/>
              </a:solidFill>
              <a:effectLst>
                <a:outerShdw blurRad="50000" dist="30000" dir="5400000" algn="tl" rotWithShape="0">
                  <a:srgbClr val="000000">
                    <a:alpha val="30000"/>
                  </a:srgbClr>
                </a:outerShdw>
              </a:effectLst>
              <a:uLnTx/>
              <a:uFillTx/>
              <a:latin typeface="標楷體" pitchFamily="65" charset="-120"/>
              <a:ea typeface="標楷體" pitchFamily="65" charset="-120"/>
              <a:cs typeface="+mj-cs"/>
            </a:endParaRPr>
          </a:p>
        </p:txBody>
      </p:sp>
      <p:pic>
        <p:nvPicPr>
          <p:cNvPr id="5" name="圖片 4" descr="DSC05603.JPG"/>
          <p:cNvPicPr>
            <a:picLocks noChangeAspect="1"/>
          </p:cNvPicPr>
          <p:nvPr/>
        </p:nvPicPr>
        <p:blipFill>
          <a:blip r:embed="rId2" cstate="print"/>
          <a:stretch>
            <a:fillRect/>
          </a:stretch>
        </p:blipFill>
        <p:spPr>
          <a:xfrm>
            <a:off x="1403648" y="1428582"/>
            <a:ext cx="7416824" cy="4160658"/>
          </a:xfrm>
          <a:prstGeom prst="rect">
            <a:avLst/>
          </a:prstGeom>
          <a:ln>
            <a:noFill/>
          </a:ln>
          <a:effectLst>
            <a:softEdge rad="112500"/>
          </a:effectLst>
        </p:spPr>
      </p:pic>
      <p:pic>
        <p:nvPicPr>
          <p:cNvPr id="6" name="Picture 28" descr="TajenUniversityLOGOall"/>
          <p:cNvPicPr>
            <a:picLocks noChangeAspect="1" noChangeArrowheads="1"/>
          </p:cNvPicPr>
          <p:nvPr/>
        </p:nvPicPr>
        <p:blipFill>
          <a:blip r:embed="rId3"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par>
                          <p:cTn id="8" fill="hold">
                            <p:stCondLst>
                              <p:cond delay="11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DSC05592.JPG"/>
          <p:cNvPicPr>
            <a:picLocks noChangeAspect="1"/>
          </p:cNvPicPr>
          <p:nvPr/>
        </p:nvPicPr>
        <p:blipFill>
          <a:blip r:embed="rId2" cstate="print"/>
          <a:stretch>
            <a:fillRect/>
          </a:stretch>
        </p:blipFill>
        <p:spPr>
          <a:xfrm>
            <a:off x="1259632" y="1268760"/>
            <a:ext cx="7524327" cy="42209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標題 1"/>
          <p:cNvSpPr>
            <a:spLocks noGrp="1"/>
          </p:cNvSpPr>
          <p:nvPr>
            <p:ph type="title"/>
          </p:nvPr>
        </p:nvSpPr>
        <p:spPr/>
        <p:txBody>
          <a:bodyPr>
            <a:normAutofit/>
          </a:bodyPr>
          <a:lstStyle/>
          <a:p>
            <a:r>
              <a:rPr lang="zh-TW" altLang="zh-TW" sz="4000" b="1" dirty="0" smtClean="0">
                <a:solidFill>
                  <a:schemeClr val="tx2">
                    <a:lumMod val="60000"/>
                    <a:lumOff val="40000"/>
                  </a:schemeClr>
                </a:solidFill>
                <a:latin typeface="標楷體" pitchFamily="65" charset="-120"/>
                <a:ea typeface="標楷體" pitchFamily="65" charset="-120"/>
              </a:rPr>
              <a:t>月桃草本沐浴乳</a:t>
            </a:r>
            <a:endParaRPr lang="zh-TW" altLang="en-US" sz="4000" dirty="0">
              <a:solidFill>
                <a:schemeClr val="tx2">
                  <a:lumMod val="60000"/>
                  <a:lumOff val="40000"/>
                </a:schemeClr>
              </a:solidFill>
              <a:latin typeface="標楷體" pitchFamily="65" charset="-120"/>
              <a:ea typeface="標楷體" pitchFamily="65" charset="-120"/>
            </a:endParaRPr>
          </a:p>
        </p:txBody>
      </p:sp>
      <p:pic>
        <p:nvPicPr>
          <p:cNvPr id="4" name="Picture 6"/>
          <p:cNvPicPr>
            <a:picLocks noGrp="1" noChangeAspect="1" noChangeArrowheads="1"/>
          </p:cNvPicPr>
          <p:nvPr>
            <p:ph idx="1"/>
          </p:nvPr>
        </p:nvPicPr>
        <p:blipFill>
          <a:blip r:embed="rId3" cstate="print">
            <a:lum contrast="20000"/>
          </a:blip>
          <a:srcRect/>
          <a:stretch>
            <a:fillRect/>
          </a:stretch>
        </p:blipFill>
        <p:spPr bwMode="auto">
          <a:xfrm>
            <a:off x="2122556" y="1700808"/>
            <a:ext cx="1801372" cy="42062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6"/>
          <p:cNvPicPr>
            <a:picLocks noChangeAspect="1" noChangeArrowheads="1"/>
          </p:cNvPicPr>
          <p:nvPr/>
        </p:nvPicPr>
        <p:blipFill>
          <a:blip r:embed="rId3" cstate="print">
            <a:lum contrast="20000"/>
          </a:blip>
          <a:srcRect/>
          <a:stretch>
            <a:fillRect/>
          </a:stretch>
        </p:blipFill>
        <p:spPr bwMode="auto">
          <a:xfrm>
            <a:off x="4138780" y="2132856"/>
            <a:ext cx="1801372" cy="42062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6"/>
          <p:cNvPicPr>
            <a:picLocks noChangeAspect="1" noChangeArrowheads="1"/>
          </p:cNvPicPr>
          <p:nvPr/>
        </p:nvPicPr>
        <p:blipFill>
          <a:blip r:embed="rId3" cstate="print">
            <a:lum contrast="20000"/>
          </a:blip>
          <a:srcRect/>
          <a:stretch>
            <a:fillRect/>
          </a:stretch>
        </p:blipFill>
        <p:spPr bwMode="auto">
          <a:xfrm>
            <a:off x="6156176" y="1700808"/>
            <a:ext cx="1801372" cy="42062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200"/>
                                        <p:tgtEl>
                                          <p:spTgt spid="4"/>
                                        </p:tgtEl>
                                      </p:cBhvr>
                                    </p:animEffect>
                                  </p:childTnLst>
                                </p:cTn>
                              </p:par>
                            </p:childTnLst>
                          </p:cTn>
                        </p:par>
                        <p:par>
                          <p:cTn id="8" fill="hold">
                            <p:stCondLst>
                              <p:cond delay="12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200"/>
                                        <p:tgtEl>
                                          <p:spTgt spid="5"/>
                                        </p:tgtEl>
                                      </p:cBhvr>
                                    </p:animEffect>
                                  </p:childTnLst>
                                </p:cTn>
                              </p:par>
                            </p:childTnLst>
                          </p:cTn>
                        </p:par>
                        <p:par>
                          <p:cTn id="12" fill="hold">
                            <p:stCondLst>
                              <p:cond delay="24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1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85852" y="142852"/>
            <a:ext cx="7498080" cy="2357454"/>
          </a:xfrm>
        </p:spPr>
        <p:txBody>
          <a:bodyPr/>
          <a:lstStyle/>
          <a:p>
            <a:pPr>
              <a:buNone/>
            </a:pPr>
            <a:r>
              <a:rPr lang="zh-TW" altLang="en-US" dirty="0" smtClean="0"/>
              <a:t> </a:t>
            </a:r>
            <a:r>
              <a:rPr lang="zh-TW" altLang="en-US" sz="3600" dirty="0" smtClean="0">
                <a:latin typeface="標楷體" pitchFamily="65" charset="-120"/>
                <a:ea typeface="標楷體" pitchFamily="65" charset="-120"/>
                <a:cs typeface="Times New Roman" pitchFamily="18" charset="0"/>
              </a:rPr>
              <a:t>月</a:t>
            </a:r>
            <a:r>
              <a:rPr lang="zh-TW" altLang="en-US" sz="3600" dirty="0" smtClean="0">
                <a:latin typeface="標楷體" pitchFamily="65" charset="-120"/>
                <a:ea typeface="標楷體" pitchFamily="65" charset="-120"/>
                <a:cs typeface="Times New Roman" pitchFamily="18" charset="0"/>
              </a:rPr>
              <a:t>桃葉及</a:t>
            </a:r>
            <a:r>
              <a:rPr lang="zh-TW" altLang="en-US" sz="3600" dirty="0" smtClean="0">
                <a:latin typeface="標楷體" pitchFamily="65" charset="-120"/>
                <a:ea typeface="標楷體" pitchFamily="65" charset="-120"/>
                <a:cs typeface="Times New Roman" pitchFamily="18" charset="0"/>
              </a:rPr>
              <a:t>根莖含有</a:t>
            </a:r>
            <a:r>
              <a:rPr lang="en-US" sz="3600" dirty="0" smtClean="0">
                <a:latin typeface="標楷體" pitchFamily="65" charset="-120"/>
                <a:ea typeface="標楷體" pitchFamily="65" charset="-120"/>
                <a:cs typeface="Times New Roman" pitchFamily="18" charset="0"/>
              </a:rPr>
              <a:t>Dihydro-5,6-dehydrokawain(DDK)</a:t>
            </a:r>
            <a:r>
              <a:rPr lang="zh-TW" altLang="en-US" sz="3600" dirty="0" smtClean="0">
                <a:latin typeface="標楷體" pitchFamily="65" charset="-120"/>
                <a:ea typeface="標楷體" pitchFamily="65" charset="-120"/>
                <a:cs typeface="Times New Roman" pitchFamily="18" charset="0"/>
              </a:rPr>
              <a:t>及</a:t>
            </a:r>
            <a:r>
              <a:rPr lang="en-US" sz="3600" dirty="0" smtClean="0">
                <a:latin typeface="標楷體" pitchFamily="65" charset="-120"/>
                <a:ea typeface="標楷體" pitchFamily="65" charset="-120"/>
                <a:cs typeface="Times New Roman" pitchFamily="18" charset="0"/>
              </a:rPr>
              <a:t>5,6-dehydrokawain(DK</a:t>
            </a:r>
            <a:r>
              <a:rPr lang="en-US" sz="3600" dirty="0" smtClean="0">
                <a:latin typeface="標楷體" pitchFamily="65" charset="-120"/>
                <a:ea typeface="標楷體" pitchFamily="65" charset="-120"/>
                <a:cs typeface="Times New Roman" pitchFamily="18" charset="0"/>
              </a:rPr>
              <a:t>)</a:t>
            </a:r>
            <a:r>
              <a:rPr lang="zh-TW" altLang="en-US" sz="3600" dirty="0" smtClean="0">
                <a:latin typeface="標楷體" pitchFamily="65" charset="-120"/>
                <a:ea typeface="標楷體" pitchFamily="65" charset="-120"/>
                <a:cs typeface="Times New Roman" pitchFamily="18" charset="0"/>
              </a:rPr>
              <a:t>：</a:t>
            </a:r>
            <a:endParaRPr lang="zh-TW" altLang="en-US" sz="3600" dirty="0" smtClean="0">
              <a:latin typeface="標楷體" pitchFamily="65" charset="-120"/>
              <a:ea typeface="標楷體" pitchFamily="65" charset="-120"/>
              <a:cs typeface="Times New Roman" pitchFamily="18" charset="0"/>
            </a:endParaRPr>
          </a:p>
          <a:p>
            <a:endParaRPr lang="zh-TW" altLang="en-US" dirty="0"/>
          </a:p>
        </p:txBody>
      </p:sp>
      <p:sp>
        <p:nvSpPr>
          <p:cNvPr id="634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3489" name="Object 1"/>
          <p:cNvGraphicFramePr>
            <a:graphicFrameLocks noChangeAspect="1"/>
          </p:cNvGraphicFramePr>
          <p:nvPr/>
        </p:nvGraphicFramePr>
        <p:xfrm>
          <a:off x="1643042" y="2786058"/>
          <a:ext cx="3137149" cy="2071702"/>
        </p:xfrm>
        <a:graphic>
          <a:graphicData uri="http://schemas.openxmlformats.org/presentationml/2006/ole">
            <p:oleObj spid="_x0000_s63489" name="CS ChemDraw Drawing" r:id="rId3" imgW="2069640" imgH="1366200" progId="ChemDraw.Document.6.0">
              <p:embed/>
            </p:oleObj>
          </a:graphicData>
        </a:graphic>
      </p:graphicFrame>
      <p:sp>
        <p:nvSpPr>
          <p:cNvPr id="634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3491" name="Object 3"/>
          <p:cNvGraphicFramePr>
            <a:graphicFrameLocks noChangeAspect="1"/>
          </p:cNvGraphicFramePr>
          <p:nvPr/>
        </p:nvGraphicFramePr>
        <p:xfrm>
          <a:off x="5357818" y="2714620"/>
          <a:ext cx="3233292" cy="2143140"/>
        </p:xfrm>
        <a:graphic>
          <a:graphicData uri="http://schemas.openxmlformats.org/presentationml/2006/ole">
            <p:oleObj spid="_x0000_s63491" name="CS ChemDraw Drawing" r:id="rId4" imgW="2068920" imgH="1365840" progId="ChemDraw.Document.6.0">
              <p:embed/>
            </p:oleObj>
          </a:graphicData>
        </a:graphic>
      </p:graphicFrame>
      <p:graphicFrame>
        <p:nvGraphicFramePr>
          <p:cNvPr id="8" name="表格 7"/>
          <p:cNvGraphicFramePr>
            <a:graphicFrameLocks noGrp="1"/>
          </p:cNvGraphicFramePr>
          <p:nvPr/>
        </p:nvGraphicFramePr>
        <p:xfrm>
          <a:off x="2357422" y="5655964"/>
          <a:ext cx="5309870" cy="487680"/>
        </p:xfrm>
        <a:graphic>
          <a:graphicData uri="http://schemas.openxmlformats.org/drawingml/2006/table">
            <a:tbl>
              <a:tblPr/>
              <a:tblGrid>
                <a:gridCol w="2654935"/>
                <a:gridCol w="2654935"/>
              </a:tblGrid>
              <a:tr h="0">
                <a:tc>
                  <a:txBody>
                    <a:bodyPr/>
                    <a:lstStyle/>
                    <a:p>
                      <a:pPr algn="ctr">
                        <a:spcAft>
                          <a:spcPts val="0"/>
                        </a:spcAft>
                      </a:pPr>
                      <a:r>
                        <a:rPr lang="en-US" sz="3200" kern="100" dirty="0" smtClean="0">
                          <a:latin typeface="Times New Roman" pitchFamily="18" charset="0"/>
                          <a:ea typeface="新細明體"/>
                          <a:cs typeface="Times New Roman" pitchFamily="18" charset="0"/>
                        </a:rPr>
                        <a:t>DDK</a:t>
                      </a:r>
                      <a:endParaRPr lang="zh-TW" sz="3200" kern="100" dirty="0">
                        <a:latin typeface="Times New Roman" pitchFamily="18" charset="0"/>
                        <a:ea typeface="新細明體"/>
                        <a:cs typeface="Times New Roman" pitchFamily="18" charset="0"/>
                      </a:endParaRPr>
                    </a:p>
                  </a:txBody>
                  <a:tcPr marL="68580" marR="68580" marT="0" marB="0">
                    <a:lnL>
                      <a:noFill/>
                    </a:lnL>
                    <a:lnR>
                      <a:noFill/>
                    </a:lnR>
                    <a:lnT>
                      <a:noFill/>
                    </a:lnT>
                    <a:lnB>
                      <a:noFill/>
                    </a:lnB>
                  </a:tcPr>
                </a:tc>
                <a:tc>
                  <a:txBody>
                    <a:bodyPr/>
                    <a:lstStyle/>
                    <a:p>
                      <a:pPr algn="ctr">
                        <a:spcAft>
                          <a:spcPts val="0"/>
                        </a:spcAft>
                      </a:pPr>
                      <a:r>
                        <a:rPr lang="en-US" sz="3200" kern="100" dirty="0" smtClean="0">
                          <a:latin typeface="Times New Roman" pitchFamily="18" charset="0"/>
                          <a:ea typeface="新細明體"/>
                          <a:cs typeface="Times New Roman" pitchFamily="18" charset="0"/>
                        </a:rPr>
                        <a:t>DK</a:t>
                      </a:r>
                      <a:endParaRPr lang="zh-TW" sz="3200" kern="100" dirty="0">
                        <a:latin typeface="Times New Roman" pitchFamily="18" charset="0"/>
                        <a:ea typeface="新細明體"/>
                        <a:cs typeface="Times New Roman" pitchFamily="18" charset="0"/>
                      </a:endParaRPr>
                    </a:p>
                  </a:txBody>
                  <a:tcPr marL="68580" marR="68580" marT="0" marB="0">
                    <a:lnL>
                      <a:noFill/>
                    </a:lnL>
                    <a:lnR>
                      <a:noFill/>
                    </a:lnR>
                    <a:lnT>
                      <a:noFill/>
                    </a:lnT>
                    <a:lnB>
                      <a:noFill/>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43608" y="332656"/>
            <a:ext cx="7632848" cy="6264696"/>
          </a:xfrm>
        </p:spPr>
        <p:txBody>
          <a:bodyPr>
            <a:normAutofit fontScale="92500" lnSpcReduction="10000"/>
          </a:bodyPr>
          <a:lstStyle/>
          <a:p>
            <a:pPr lvl="0">
              <a:buNone/>
            </a:pPr>
            <a:r>
              <a:rPr lang="en-US" altLang="zh-TW" sz="6400" dirty="0" smtClean="0">
                <a:latin typeface="標楷體" pitchFamily="65" charset="-120"/>
                <a:ea typeface="標楷體" pitchFamily="65" charset="-120"/>
              </a:rPr>
              <a:t> </a:t>
            </a:r>
            <a:r>
              <a:rPr lang="zh-TW" altLang="zh-TW" sz="4300" dirty="0" smtClean="0">
                <a:latin typeface="標楷體" pitchFamily="65" charset="-120"/>
                <a:ea typeface="標楷體" pitchFamily="65" charset="-120"/>
              </a:rPr>
              <a:t>月桃草本沐浴乳含有月桃根萃取精華液，本品含有除了必要的基劑外，其他成分有月桃、紫草、桑白皮、茯苓、西印度櫻桃、蘆薈多種草本萃取液與珍貴玻尿酸、膠原蛋白，而且不含水楊酸等刺激肌膚的化學成分，能溫和滋養，使全身肌膚持續保濕白皙晶亮，更顯水嫩</a:t>
            </a:r>
            <a:r>
              <a:rPr lang="en-US" altLang="zh-TW" sz="4300" dirty="0" smtClean="0">
                <a:latin typeface="標楷體" pitchFamily="65" charset="-120"/>
                <a:ea typeface="標楷體" pitchFamily="65" charset="-120"/>
              </a:rPr>
              <a:t>Q</a:t>
            </a:r>
            <a:r>
              <a:rPr lang="zh-TW" altLang="zh-TW" sz="4300" dirty="0" smtClean="0">
                <a:latin typeface="標楷體" pitchFamily="65" charset="-120"/>
                <a:ea typeface="標楷體" pitchFamily="65" charset="-120"/>
              </a:rPr>
              <a:t>彈。</a:t>
            </a:r>
          </a:p>
          <a:p>
            <a:endParaRPr lang="zh-TW" altLang="en-US" sz="73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404664"/>
            <a:ext cx="7962088" cy="5843736"/>
          </a:xfrm>
        </p:spPr>
        <p:txBody>
          <a:bodyPr>
            <a:normAutofit/>
          </a:bodyPr>
          <a:lstStyle/>
          <a:p>
            <a:pPr>
              <a:buNone/>
            </a:pPr>
            <a:r>
              <a:rPr lang="en-US" altLang="zh-TW" b="1" dirty="0" smtClean="0"/>
              <a:t>  </a:t>
            </a:r>
            <a:r>
              <a:rPr lang="zh-TW" altLang="zh-TW" sz="4000" b="1" dirty="0" smtClean="0">
                <a:latin typeface="標楷體" pitchFamily="65" charset="-120"/>
                <a:ea typeface="標楷體" pitchFamily="65" charset="-120"/>
              </a:rPr>
              <a:t>成分：</a:t>
            </a:r>
            <a:r>
              <a:rPr lang="zh-TW" altLang="zh-TW" sz="4000" dirty="0" smtClean="0">
                <a:latin typeface="標楷體" pitchFamily="65" charset="-120"/>
                <a:ea typeface="標楷體" pitchFamily="65" charset="-120"/>
              </a:rPr>
              <a:t>月桃、紫草、桑白皮、茯苓、西印度櫻桃、蘆薈多種草本萃取液、玻尿酸、膠原蛋白、</a:t>
            </a:r>
            <a:r>
              <a:rPr lang="en-US" altLang="zh-TW" sz="4000" dirty="0" err="1" smtClean="0">
                <a:latin typeface="標楷體" pitchFamily="65" charset="-120"/>
                <a:ea typeface="標楷體" pitchFamily="65" charset="-120"/>
              </a:rPr>
              <a:t>Betaine</a:t>
            </a:r>
            <a:r>
              <a:rPr lang="zh-TW" altLang="zh-TW" sz="4000" dirty="0" smtClean="0">
                <a:latin typeface="標楷體" pitchFamily="65" charset="-120"/>
                <a:ea typeface="標楷體" pitchFamily="65" charset="-120"/>
              </a:rPr>
              <a:t>。</a:t>
            </a:r>
          </a:p>
          <a:p>
            <a:pPr>
              <a:buNone/>
            </a:pPr>
            <a:r>
              <a:rPr lang="en-US" altLang="zh-TW" sz="4000" b="1" dirty="0" smtClean="0">
                <a:latin typeface="標楷體" pitchFamily="65" charset="-120"/>
                <a:ea typeface="標楷體" pitchFamily="65" charset="-120"/>
              </a:rPr>
              <a:t> </a:t>
            </a:r>
            <a:r>
              <a:rPr lang="zh-TW" altLang="zh-TW" sz="4000" b="1" dirty="0" smtClean="0">
                <a:latin typeface="標楷體" pitchFamily="65" charset="-120"/>
                <a:ea typeface="標楷體" pitchFamily="65" charset="-120"/>
              </a:rPr>
              <a:t>用途：</a:t>
            </a:r>
            <a:r>
              <a:rPr lang="zh-TW" altLang="zh-TW" sz="4000" dirty="0" smtClean="0">
                <a:latin typeface="標楷體" pitchFamily="65" charset="-120"/>
                <a:ea typeface="標楷體" pitchFamily="65" charset="-120"/>
              </a:rPr>
              <a:t>清潔肌膚</a:t>
            </a:r>
          </a:p>
          <a:p>
            <a:pPr>
              <a:buNone/>
            </a:pPr>
            <a:r>
              <a:rPr lang="en-US" altLang="zh-TW" sz="4000" b="1" dirty="0" smtClean="0">
                <a:latin typeface="標楷體" pitchFamily="65" charset="-120"/>
                <a:ea typeface="標楷體" pitchFamily="65" charset="-120"/>
              </a:rPr>
              <a:t> </a:t>
            </a:r>
            <a:r>
              <a:rPr lang="zh-TW" altLang="zh-TW" sz="4000" b="1" dirty="0" smtClean="0">
                <a:latin typeface="標楷體" pitchFamily="65" charset="-120"/>
                <a:ea typeface="標楷體" pitchFamily="65" charset="-120"/>
              </a:rPr>
              <a:t>用法：</a:t>
            </a:r>
            <a:r>
              <a:rPr lang="zh-TW" altLang="zh-TW" sz="4000" dirty="0" smtClean="0">
                <a:latin typeface="標楷體" pitchFamily="65" charset="-120"/>
                <a:ea typeface="標楷體" pitchFamily="65" charset="-120"/>
              </a:rPr>
              <a:t>取適量沐浴乳於肌膚，取適量加入少量的水充份起泡，再以清水洗淨。</a:t>
            </a:r>
          </a:p>
          <a:p>
            <a:endParaRPr lang="zh-TW"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ja-JP" altLang="zh-TW" sz="4000" b="1" dirty="0" smtClean="0">
                <a:solidFill>
                  <a:schemeClr val="tx2">
                    <a:lumMod val="60000"/>
                    <a:lumOff val="40000"/>
                  </a:schemeClr>
                </a:solidFill>
              </a:rPr>
              <a:t>月桃草本洗面乳</a:t>
            </a:r>
            <a:endParaRPr lang="zh-TW" altLang="en-US" sz="4000" dirty="0">
              <a:solidFill>
                <a:schemeClr val="tx2">
                  <a:lumMod val="60000"/>
                  <a:lumOff val="40000"/>
                </a:schemeClr>
              </a:solidFill>
            </a:endParaRPr>
          </a:p>
        </p:txBody>
      </p:sp>
      <p:pic>
        <p:nvPicPr>
          <p:cNvPr id="4" name="內容版面配置區 3" descr="DSC05592.JPG"/>
          <p:cNvPicPr>
            <a:picLocks noGrp="1" noChangeAspect="1"/>
          </p:cNvPicPr>
          <p:nvPr>
            <p:ph idx="1"/>
          </p:nvPr>
        </p:nvPicPr>
        <p:blipFill>
          <a:blip r:embed="rId2" cstate="print"/>
          <a:stretch>
            <a:fillRect/>
          </a:stretch>
        </p:blipFill>
        <p:spPr>
          <a:xfrm>
            <a:off x="1187624" y="1268760"/>
            <a:ext cx="7756074" cy="43509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5"/>
          <p:cNvPicPr>
            <a:picLocks noChangeAspect="1" noChangeArrowheads="1"/>
          </p:cNvPicPr>
          <p:nvPr/>
        </p:nvPicPr>
        <p:blipFill>
          <a:blip r:embed="rId3" cstate="print">
            <a:lum contrast="20000"/>
          </a:blip>
          <a:srcRect/>
          <a:stretch>
            <a:fillRect/>
          </a:stretch>
        </p:blipFill>
        <p:spPr bwMode="auto">
          <a:xfrm>
            <a:off x="6084168" y="1844824"/>
            <a:ext cx="1728192" cy="42519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noChangeArrowheads="1"/>
          </p:cNvPicPr>
          <p:nvPr/>
        </p:nvPicPr>
        <p:blipFill>
          <a:blip r:embed="rId3" cstate="print">
            <a:lum contrast="20000"/>
          </a:blip>
          <a:srcRect/>
          <a:stretch>
            <a:fillRect/>
          </a:stretch>
        </p:blipFill>
        <p:spPr bwMode="auto">
          <a:xfrm>
            <a:off x="2195736" y="1844824"/>
            <a:ext cx="1728192" cy="42519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5"/>
          <p:cNvPicPr>
            <a:picLocks noChangeAspect="1" noChangeArrowheads="1"/>
          </p:cNvPicPr>
          <p:nvPr/>
        </p:nvPicPr>
        <p:blipFill>
          <a:blip r:embed="rId3" cstate="print">
            <a:lum contrast="20000"/>
          </a:blip>
          <a:srcRect/>
          <a:stretch>
            <a:fillRect/>
          </a:stretch>
        </p:blipFill>
        <p:spPr bwMode="auto">
          <a:xfrm>
            <a:off x="4139952" y="2132856"/>
            <a:ext cx="1728192" cy="42519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692696"/>
            <a:ext cx="7962088" cy="5555704"/>
          </a:xfrm>
        </p:spPr>
        <p:txBody>
          <a:bodyPr>
            <a:noAutofit/>
          </a:bodyPr>
          <a:lstStyle/>
          <a:p>
            <a:pPr lvl="0">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月桃草本洗面乳含有月桃根萃取精華液，本品含有除了必要的基劑外，其他成分有蘆薈多種草本萃取液與珍貴玻尿酸及膠原蛋白</a:t>
            </a:r>
            <a:endParaRPr lang="en-US" altLang="zh-TW" sz="4000" dirty="0" smtClean="0">
              <a:latin typeface="標楷體" pitchFamily="65" charset="-120"/>
              <a:ea typeface="標楷體" pitchFamily="65" charset="-120"/>
            </a:endParaRPr>
          </a:p>
          <a:p>
            <a:pPr lvl="0">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，可舒緩潔顏配方，溫和不刺激</a:t>
            </a:r>
            <a:endParaRPr lang="en-US" altLang="zh-TW" sz="4000" dirty="0" smtClean="0">
              <a:latin typeface="標楷體" pitchFamily="65" charset="-120"/>
              <a:ea typeface="標楷體" pitchFamily="65" charset="-120"/>
            </a:endParaRPr>
          </a:p>
          <a:p>
            <a:pPr lvl="0">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，維持肌膚水份及彈性，而且不含水楊酸等刺激肌膚的化學成份並能為肌膚帶來徹底清潔與滋潤。</a:t>
            </a:r>
          </a:p>
          <a:p>
            <a:endParaRPr lang="zh-TW" altLang="en-US" sz="4000" dirty="0">
              <a:latin typeface="標楷體" pitchFamily="65" charset="-120"/>
              <a:ea typeface="標楷體" pitchFamily="65" charset="-12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620688"/>
            <a:ext cx="7962088" cy="5627712"/>
          </a:xfrm>
        </p:spPr>
        <p:txBody>
          <a:bodyPr/>
          <a:lstStyle/>
          <a:p>
            <a:pPr>
              <a:buNone/>
            </a:pPr>
            <a:r>
              <a:rPr lang="en-US" altLang="zh-TW" sz="4000" b="1" dirty="0" smtClean="0">
                <a:latin typeface="標楷體" pitchFamily="65" charset="-120"/>
                <a:ea typeface="標楷體" pitchFamily="65" charset="-120"/>
              </a:rPr>
              <a:t> </a:t>
            </a:r>
            <a:r>
              <a:rPr lang="zh-TW" altLang="zh-TW" sz="4000" b="1" dirty="0" smtClean="0">
                <a:latin typeface="標楷體" pitchFamily="65" charset="-120"/>
                <a:ea typeface="標楷體" pitchFamily="65" charset="-120"/>
              </a:rPr>
              <a:t>成分：</a:t>
            </a:r>
            <a:r>
              <a:rPr lang="zh-TW" altLang="zh-TW" sz="4000" dirty="0" smtClean="0">
                <a:latin typeface="標楷體" pitchFamily="65" charset="-120"/>
                <a:ea typeface="標楷體" pitchFamily="65" charset="-120"/>
              </a:rPr>
              <a:t>月桃、桑白皮、茯苓、西印度櫻桃、蘆薈多種草本萃取液</a:t>
            </a:r>
            <a:endParaRPr lang="en-US" altLang="zh-TW" sz="4000" dirty="0" smtClean="0">
              <a:latin typeface="標楷體" pitchFamily="65" charset="-120"/>
              <a:ea typeface="標楷體" pitchFamily="65" charset="-120"/>
            </a:endParaRPr>
          </a:p>
          <a:p>
            <a:pPr>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、胺基酸、玻尿酸、膠原蛋白。</a:t>
            </a:r>
          </a:p>
          <a:p>
            <a:pPr>
              <a:buNone/>
            </a:pPr>
            <a:r>
              <a:rPr lang="en-US" altLang="zh-TW" sz="4000" b="1" dirty="0" smtClean="0">
                <a:latin typeface="標楷體" pitchFamily="65" charset="-120"/>
                <a:ea typeface="標楷體" pitchFamily="65" charset="-120"/>
              </a:rPr>
              <a:t> </a:t>
            </a:r>
            <a:r>
              <a:rPr lang="zh-TW" altLang="zh-TW" sz="4000" b="1" dirty="0" smtClean="0">
                <a:latin typeface="標楷體" pitchFamily="65" charset="-120"/>
                <a:ea typeface="標楷體" pitchFamily="65" charset="-120"/>
              </a:rPr>
              <a:t>用途：</a:t>
            </a:r>
            <a:r>
              <a:rPr lang="zh-TW" altLang="zh-TW" sz="4000" dirty="0" smtClean="0">
                <a:latin typeface="標楷體" pitchFamily="65" charset="-120"/>
                <a:ea typeface="標楷體" pitchFamily="65" charset="-120"/>
              </a:rPr>
              <a:t>清潔肌膚</a:t>
            </a:r>
          </a:p>
          <a:p>
            <a:pPr>
              <a:buNone/>
            </a:pPr>
            <a:r>
              <a:rPr lang="en-US" altLang="zh-TW" sz="4000" b="1" dirty="0" smtClean="0">
                <a:latin typeface="標楷體" pitchFamily="65" charset="-120"/>
                <a:ea typeface="標楷體" pitchFamily="65" charset="-120"/>
              </a:rPr>
              <a:t> </a:t>
            </a:r>
            <a:r>
              <a:rPr lang="zh-TW" altLang="zh-TW" sz="4000" b="1" dirty="0" smtClean="0">
                <a:latin typeface="標楷體" pitchFamily="65" charset="-120"/>
                <a:ea typeface="標楷體" pitchFamily="65" charset="-120"/>
              </a:rPr>
              <a:t>用法：</a:t>
            </a:r>
            <a:r>
              <a:rPr lang="zh-TW" altLang="zh-TW" sz="4000" dirty="0" smtClean="0">
                <a:latin typeface="標楷體" pitchFamily="65" charset="-120"/>
                <a:ea typeface="標楷體" pitchFamily="65" charset="-120"/>
              </a:rPr>
              <a:t>先用水將手及臉部沾濕，</a:t>
            </a:r>
            <a:endParaRPr lang="en-US" altLang="zh-TW" sz="4000" dirty="0" smtClean="0">
              <a:latin typeface="標楷體" pitchFamily="65" charset="-120"/>
              <a:ea typeface="標楷體" pitchFamily="65" charset="-120"/>
            </a:endParaRPr>
          </a:p>
          <a:p>
            <a:pPr>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取適量加入少量的水充份起泡，再以清水洗淨。</a:t>
            </a:r>
          </a:p>
          <a:p>
            <a:pPr>
              <a:buNone/>
            </a:pPr>
            <a:endParaRPr lang="zh-TW"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DSC05595.JPG"/>
          <p:cNvPicPr>
            <a:picLocks noChangeAspect="1"/>
          </p:cNvPicPr>
          <p:nvPr/>
        </p:nvPicPr>
        <p:blipFill>
          <a:blip r:embed="rId3" cstate="print"/>
          <a:stretch>
            <a:fillRect/>
          </a:stretch>
        </p:blipFill>
        <p:spPr>
          <a:xfrm>
            <a:off x="4860032" y="3906118"/>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圖片 16" descr="DSC05599.JPG"/>
          <p:cNvPicPr>
            <a:picLocks noChangeAspect="1"/>
          </p:cNvPicPr>
          <p:nvPr/>
        </p:nvPicPr>
        <p:blipFill>
          <a:blip r:embed="rId4" cstate="print"/>
          <a:stretch>
            <a:fillRect/>
          </a:stretch>
        </p:blipFill>
        <p:spPr>
          <a:xfrm>
            <a:off x="4860032" y="1124744"/>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
        <p:nvSpPr>
          <p:cNvPr id="2" name="標題 1"/>
          <p:cNvSpPr>
            <a:spLocks noGrp="1"/>
          </p:cNvSpPr>
          <p:nvPr>
            <p:ph type="title"/>
          </p:nvPr>
        </p:nvSpPr>
        <p:spPr>
          <a:xfrm>
            <a:off x="1043608" y="274638"/>
            <a:ext cx="7890080" cy="1143000"/>
          </a:xfrm>
        </p:spPr>
        <p:txBody>
          <a:bodyPr>
            <a:normAutofit/>
          </a:bodyPr>
          <a:lstStyle/>
          <a:p>
            <a:r>
              <a:rPr lang="ja-JP" altLang="zh-TW" sz="4000" b="1" dirty="0" smtClean="0">
                <a:solidFill>
                  <a:schemeClr val="tx2">
                    <a:lumMod val="60000"/>
                    <a:lumOff val="40000"/>
                  </a:schemeClr>
                </a:solidFill>
                <a:latin typeface="標楷體" pitchFamily="65" charset="-120"/>
                <a:ea typeface="標楷體" pitchFamily="65" charset="-120"/>
              </a:rPr>
              <a:t>月桃護衛精華素</a:t>
            </a:r>
            <a:endParaRPr lang="zh-TW" altLang="en-US" sz="4000" dirty="0">
              <a:solidFill>
                <a:schemeClr val="tx2">
                  <a:lumMod val="60000"/>
                  <a:lumOff val="40000"/>
                </a:schemeClr>
              </a:solidFill>
              <a:latin typeface="標楷體" pitchFamily="65" charset="-120"/>
              <a:ea typeface="標楷體" pitchFamily="65" charset="-120"/>
            </a:endParaRPr>
          </a:p>
        </p:txBody>
      </p:sp>
      <p:graphicFrame>
        <p:nvGraphicFramePr>
          <p:cNvPr id="1034" name="Object 10"/>
          <p:cNvGraphicFramePr>
            <a:graphicFrameLocks noChangeAspect="1"/>
          </p:cNvGraphicFramePr>
          <p:nvPr>
            <p:ph idx="1"/>
          </p:nvPr>
        </p:nvGraphicFramePr>
        <p:xfrm>
          <a:off x="1043608" y="2201029"/>
          <a:ext cx="1660516" cy="3034736"/>
        </p:xfrm>
        <a:graphic>
          <a:graphicData uri="http://schemas.openxmlformats.org/presentationml/2006/ole">
            <p:oleObj spid="_x0000_s1034" name="點陣圖影像" r:id="rId6" imgW="2209524" imgH="4038095" progId="PBrush">
              <p:embed/>
            </p:oleObj>
          </a:graphicData>
        </a:graphic>
      </p:graphicFrame>
      <p:graphicFrame>
        <p:nvGraphicFramePr>
          <p:cNvPr id="1035" name="Object 11"/>
          <p:cNvGraphicFramePr>
            <a:graphicFrameLocks noChangeAspect="1"/>
          </p:cNvGraphicFramePr>
          <p:nvPr/>
        </p:nvGraphicFramePr>
        <p:xfrm>
          <a:off x="3347864" y="2189522"/>
          <a:ext cx="1679613" cy="3047579"/>
        </p:xfrm>
        <a:graphic>
          <a:graphicData uri="http://schemas.openxmlformats.org/presentationml/2006/ole">
            <p:oleObj spid="_x0000_s1035" name="點陣圖影像" r:id="rId7" imgW="2209524" imgH="4038095" progId="PBrush">
              <p:embed/>
            </p:oleObj>
          </a:graphicData>
        </a:graphic>
      </p:graphicFrame>
      <p:graphicFrame>
        <p:nvGraphicFramePr>
          <p:cNvPr id="1036" name="Object 12"/>
          <p:cNvGraphicFramePr>
            <a:graphicFrameLocks noChangeAspect="1"/>
          </p:cNvGraphicFramePr>
          <p:nvPr/>
        </p:nvGraphicFramePr>
        <p:xfrm>
          <a:off x="2123728" y="2492896"/>
          <a:ext cx="1798899" cy="3264015"/>
        </p:xfrm>
        <a:graphic>
          <a:graphicData uri="http://schemas.openxmlformats.org/presentationml/2006/ole">
            <p:oleObj spid="_x0000_s1036" name="點陣圖影像" r:id="rId8" imgW="2209524" imgH="4038095" progId="PBrush">
              <p:embed/>
            </p:oleObj>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971600" y="1484784"/>
            <a:ext cx="7962088" cy="4763616"/>
          </a:xfrm>
        </p:spPr>
        <p:txBody>
          <a:bodyPr/>
          <a:lstStyle/>
          <a:p>
            <a:pPr lvl="0">
              <a:buNone/>
            </a:pPr>
            <a:r>
              <a:rPr lang="zh-TW" altLang="en-US"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月桃護衛精華素含天然月桃根萃取精華素，結合薑黃與甘草萃取物等食材，提供營養補給</a:t>
            </a:r>
            <a:endParaRPr lang="en-US" altLang="zh-TW" sz="4000" dirty="0" smtClean="0">
              <a:latin typeface="標楷體" pitchFamily="65" charset="-120"/>
              <a:ea typeface="標楷體" pitchFamily="65" charset="-120"/>
            </a:endParaRPr>
          </a:p>
          <a:p>
            <a:pPr lvl="0">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，為現代人現調節身體機能及</a:t>
            </a:r>
            <a:endParaRPr lang="en-US" altLang="zh-TW" sz="4000" dirty="0" smtClean="0">
              <a:latin typeface="標楷體" pitchFamily="65" charset="-120"/>
              <a:ea typeface="標楷體" pitchFamily="65" charset="-120"/>
            </a:endParaRPr>
          </a:p>
          <a:p>
            <a:pPr lvl="0">
              <a:buNone/>
            </a:pPr>
            <a:r>
              <a:rPr lang="en-US" altLang="zh-TW" sz="4000" dirty="0" smtClean="0">
                <a:latin typeface="標楷體" pitchFamily="65" charset="-120"/>
                <a:ea typeface="標楷體" pitchFamily="65" charset="-120"/>
              </a:rPr>
              <a:t> </a:t>
            </a:r>
            <a:r>
              <a:rPr lang="zh-TW" altLang="zh-TW" sz="4000" dirty="0" smtClean="0">
                <a:latin typeface="標楷體" pitchFamily="65" charset="-120"/>
                <a:ea typeface="標楷體" pitchFamily="65" charset="-120"/>
              </a:rPr>
              <a:t>維持消化道機能的養生聖品。</a:t>
            </a:r>
          </a:p>
          <a:p>
            <a:pPr>
              <a:buNone/>
            </a:pPr>
            <a:endParaRPr lang="zh-TW" altLang="en-US" dirty="0"/>
          </a:p>
        </p:txBody>
      </p:sp>
      <p:pic>
        <p:nvPicPr>
          <p:cNvPr id="3"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DSC05595.JPG"/>
          <p:cNvPicPr>
            <a:picLocks noChangeAspect="1"/>
          </p:cNvPicPr>
          <p:nvPr/>
        </p:nvPicPr>
        <p:blipFill>
          <a:blip r:embed="rId3" cstate="print"/>
          <a:stretch>
            <a:fillRect/>
          </a:stretch>
        </p:blipFill>
        <p:spPr>
          <a:xfrm>
            <a:off x="4860032" y="3906118"/>
            <a:ext cx="4027244" cy="22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descr="DSC05599.JPG"/>
          <p:cNvPicPr>
            <a:picLocks noChangeAspect="1"/>
          </p:cNvPicPr>
          <p:nvPr/>
        </p:nvPicPr>
        <p:blipFill>
          <a:blip r:embed="rId4" cstate="print"/>
          <a:stretch>
            <a:fillRect/>
          </a:stretch>
        </p:blipFill>
        <p:spPr>
          <a:xfrm>
            <a:off x="4860032" y="1124744"/>
            <a:ext cx="403244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8" descr="TajenUniversityLOGOall"/>
          <p:cNvPicPr>
            <a:picLocks noChangeAspect="1" noChangeArrowheads="1"/>
          </p:cNvPicPr>
          <p:nvPr/>
        </p:nvPicPr>
        <p:blipFill>
          <a:blip r:embed="rId5" cstate="print"/>
          <a:srcRect/>
          <a:stretch>
            <a:fillRect/>
          </a:stretch>
        </p:blipFill>
        <p:spPr bwMode="auto">
          <a:xfrm>
            <a:off x="8100392" y="5661248"/>
            <a:ext cx="872966" cy="1091208"/>
          </a:xfrm>
          <a:prstGeom prst="rect">
            <a:avLst/>
          </a:prstGeom>
          <a:noFill/>
          <a:ln w="9525">
            <a:noFill/>
            <a:miter lim="800000"/>
            <a:headEnd/>
            <a:tailEnd/>
          </a:ln>
        </p:spPr>
      </p:pic>
      <p:sp>
        <p:nvSpPr>
          <p:cNvPr id="2" name="標題 1"/>
          <p:cNvSpPr>
            <a:spLocks noGrp="1"/>
          </p:cNvSpPr>
          <p:nvPr>
            <p:ph type="title"/>
          </p:nvPr>
        </p:nvSpPr>
        <p:spPr>
          <a:xfrm>
            <a:off x="1115616" y="274638"/>
            <a:ext cx="7818072" cy="1143000"/>
          </a:xfrm>
        </p:spPr>
        <p:txBody>
          <a:bodyPr/>
          <a:lstStyle/>
          <a:p>
            <a:r>
              <a:rPr lang="ja-JP" altLang="zh-TW" sz="4400" b="1" dirty="0" smtClean="0">
                <a:solidFill>
                  <a:schemeClr val="tx2">
                    <a:lumMod val="60000"/>
                    <a:lumOff val="40000"/>
                  </a:schemeClr>
                </a:solidFill>
                <a:latin typeface="標楷體" pitchFamily="65" charset="-120"/>
                <a:ea typeface="標楷體" pitchFamily="65" charset="-120"/>
              </a:rPr>
              <a:t>月桃</a:t>
            </a:r>
            <a:r>
              <a:rPr lang="zh-TW" altLang="en-US" sz="4400" b="1" dirty="0" smtClean="0">
                <a:solidFill>
                  <a:schemeClr val="tx2">
                    <a:lumMod val="60000"/>
                    <a:lumOff val="40000"/>
                  </a:schemeClr>
                </a:solidFill>
                <a:latin typeface="標楷體" pitchFamily="65" charset="-120"/>
                <a:ea typeface="標楷體" pitchFamily="65" charset="-120"/>
              </a:rPr>
              <a:t>健康手工醋</a:t>
            </a:r>
            <a:endParaRPr lang="zh-TW" altLang="en-US" dirty="0"/>
          </a:p>
        </p:txBody>
      </p:sp>
      <p:graphicFrame>
        <p:nvGraphicFramePr>
          <p:cNvPr id="2053" name="Object 6"/>
          <p:cNvGraphicFramePr>
            <a:graphicFrameLocks noChangeAspect="1"/>
          </p:cNvGraphicFramePr>
          <p:nvPr>
            <p:ph idx="1"/>
          </p:nvPr>
        </p:nvGraphicFramePr>
        <p:xfrm>
          <a:off x="3779912" y="1700808"/>
          <a:ext cx="1694939" cy="4001940"/>
        </p:xfrm>
        <a:graphic>
          <a:graphicData uri="http://schemas.openxmlformats.org/presentationml/2006/ole">
            <p:oleObj spid="_x0000_s2053" name="點陣圖影像" r:id="rId6" imgW="2400635" imgH="5668166" progId="PBrush">
              <p:embed/>
            </p:oleObj>
          </a:graphicData>
        </a:graphic>
      </p:graphicFrame>
      <p:graphicFrame>
        <p:nvGraphicFramePr>
          <p:cNvPr id="2054" name="Object 6"/>
          <p:cNvGraphicFramePr>
            <a:graphicFrameLocks noChangeAspect="1"/>
          </p:cNvGraphicFramePr>
          <p:nvPr/>
        </p:nvGraphicFramePr>
        <p:xfrm>
          <a:off x="1187624" y="1727860"/>
          <a:ext cx="1742647" cy="4138621"/>
        </p:xfrm>
        <a:graphic>
          <a:graphicData uri="http://schemas.openxmlformats.org/presentationml/2006/ole">
            <p:oleObj spid="_x0000_s2054" name="點陣圖影像" r:id="rId7" imgW="2400635" imgH="5668166" progId="PBrush">
              <p:embed/>
            </p:oleObj>
          </a:graphicData>
        </a:graphic>
      </p:graphicFrame>
      <p:graphicFrame>
        <p:nvGraphicFramePr>
          <p:cNvPr id="2055" name="Object 6"/>
          <p:cNvGraphicFramePr>
            <a:graphicFrameLocks noChangeAspect="1"/>
          </p:cNvGraphicFramePr>
          <p:nvPr/>
        </p:nvGraphicFramePr>
        <p:xfrm>
          <a:off x="2483768" y="2215322"/>
          <a:ext cx="1742647" cy="4138621"/>
        </p:xfrm>
        <a:graphic>
          <a:graphicData uri="http://schemas.openxmlformats.org/presentationml/2006/ole">
            <p:oleObj spid="_x0000_s2055" name="點陣圖影像" r:id="rId8" imgW="2400635" imgH="5668166" progId="PBrush">
              <p:embed/>
            </p:oleObj>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476672"/>
            <a:ext cx="7962088" cy="5771728"/>
          </a:xfrm>
        </p:spPr>
        <p:txBody>
          <a:bodyPr>
            <a:normAutofit fontScale="92500" lnSpcReduction="20000"/>
          </a:bodyPr>
          <a:lstStyle/>
          <a:p>
            <a:pPr>
              <a:buNone/>
            </a:pPr>
            <a:r>
              <a:rPr lang="zh-TW" altLang="en-US" sz="4300" dirty="0" smtClean="0">
                <a:latin typeface="標楷體" pitchFamily="65" charset="-120"/>
                <a:ea typeface="標楷體" pitchFamily="65" charset="-120"/>
                <a:cs typeface="Times New Roman" pitchFamily="18" charset="0"/>
              </a:rPr>
              <a:t> 巴西人民認為月桃葉具有降血壓</a:t>
            </a:r>
            <a:endParaRPr lang="en-US" altLang="zh-TW" sz="4300" dirty="0" smtClean="0">
              <a:latin typeface="標楷體" pitchFamily="65" charset="-120"/>
              <a:ea typeface="標楷體" pitchFamily="65" charset="-120"/>
              <a:cs typeface="Times New Roman" pitchFamily="18" charset="0"/>
            </a:endParaRPr>
          </a:p>
          <a:p>
            <a:pPr>
              <a:buNone/>
            </a:pPr>
            <a:r>
              <a:rPr lang="zh-TW" altLang="en-US" sz="4300" dirty="0" smtClean="0">
                <a:latin typeface="標楷體" pitchFamily="65" charset="-120"/>
                <a:ea typeface="標楷體" pitchFamily="65" charset="-120"/>
                <a:cs typeface="Times New Roman" pitchFamily="18" charset="0"/>
              </a:rPr>
              <a:t> 、利尿和抗潰瘍等效果，因此普</a:t>
            </a:r>
            <a:endParaRPr lang="en-US" altLang="zh-TW" sz="4300" dirty="0" smtClean="0">
              <a:latin typeface="標楷體" pitchFamily="65" charset="-120"/>
              <a:ea typeface="標楷體" pitchFamily="65" charset="-120"/>
              <a:cs typeface="Times New Roman" pitchFamily="18" charset="0"/>
            </a:endParaRPr>
          </a:p>
          <a:p>
            <a:pPr>
              <a:buNone/>
            </a:pPr>
            <a:r>
              <a:rPr lang="zh-TW" altLang="en-US" sz="4300" dirty="0" smtClean="0">
                <a:latin typeface="標楷體" pitchFamily="65" charset="-120"/>
                <a:ea typeface="標楷體" pitchFamily="65" charset="-120"/>
                <a:cs typeface="Times New Roman" pitchFamily="18" charset="0"/>
              </a:rPr>
              <a:t> 遍以月桃葉泡茶飲用。研究證實</a:t>
            </a:r>
            <a:endParaRPr lang="en-US" altLang="zh-TW" sz="4300" dirty="0" smtClean="0">
              <a:latin typeface="標楷體" pitchFamily="65" charset="-120"/>
              <a:ea typeface="標楷體" pitchFamily="65" charset="-120"/>
              <a:cs typeface="Times New Roman" pitchFamily="18" charset="0"/>
            </a:endParaRPr>
          </a:p>
          <a:p>
            <a:pPr>
              <a:buNone/>
            </a:pPr>
            <a:r>
              <a:rPr lang="zh-TW" altLang="en-US" sz="4300" dirty="0" smtClean="0">
                <a:latin typeface="標楷體" pitchFamily="65" charset="-120"/>
                <a:ea typeface="標楷體" pitchFamily="65" charset="-120"/>
                <a:cs typeface="Times New Roman" pitchFamily="18" charset="0"/>
              </a:rPr>
              <a:t> 月桃水萃取物富含黃酮類</a:t>
            </a:r>
            <a:r>
              <a:rPr lang="en-US" altLang="zh-TW" sz="4300" dirty="0" smtClean="0">
                <a:latin typeface="標楷體" pitchFamily="65" charset="-120"/>
                <a:ea typeface="標楷體" pitchFamily="65" charset="-120"/>
                <a:cs typeface="Times New Roman" pitchFamily="18" charset="0"/>
              </a:rPr>
              <a:t>(</a:t>
            </a:r>
            <a:r>
              <a:rPr lang="en-US" altLang="zh-TW" sz="4300" dirty="0" err="1" smtClean="0">
                <a:latin typeface="標楷體" pitchFamily="65" charset="-120"/>
                <a:ea typeface="標楷體" pitchFamily="65" charset="-120"/>
                <a:cs typeface="Times New Roman" pitchFamily="18" charset="0"/>
              </a:rPr>
              <a:t>flavonoids</a:t>
            </a:r>
            <a:r>
              <a:rPr lang="en-US" altLang="zh-TW" sz="4300" dirty="0" smtClean="0">
                <a:latin typeface="標楷體" pitchFamily="65" charset="-120"/>
                <a:ea typeface="標楷體" pitchFamily="65" charset="-120"/>
                <a:cs typeface="Times New Roman" pitchFamily="18" charset="0"/>
              </a:rPr>
              <a:t>)</a:t>
            </a:r>
            <a:r>
              <a:rPr lang="zh-TW" altLang="en-US" sz="4300" dirty="0" smtClean="0">
                <a:latin typeface="標楷體" pitchFamily="65" charset="-120"/>
                <a:ea typeface="標楷體" pitchFamily="65" charset="-120"/>
                <a:cs typeface="Times New Roman" pitchFamily="18" charset="0"/>
              </a:rPr>
              <a:t>和</a:t>
            </a:r>
            <a:r>
              <a:rPr lang="en-US" altLang="zh-TW" sz="4300" dirty="0" smtClean="0">
                <a:latin typeface="標楷體" pitchFamily="65" charset="-120"/>
                <a:ea typeface="標楷體" pitchFamily="65" charset="-120"/>
                <a:cs typeface="Times New Roman" pitchFamily="18" charset="0"/>
              </a:rPr>
              <a:t>kava </a:t>
            </a:r>
            <a:r>
              <a:rPr lang="en-US" altLang="zh-TW" sz="4300" dirty="0" err="1" smtClean="0">
                <a:latin typeface="標楷體" pitchFamily="65" charset="-120"/>
                <a:ea typeface="標楷體" pitchFamily="65" charset="-120"/>
                <a:cs typeface="Times New Roman" pitchFamily="18" charset="0"/>
              </a:rPr>
              <a:t>pyrones</a:t>
            </a:r>
            <a:r>
              <a:rPr lang="zh-TW" altLang="en-US" sz="4300" dirty="0" smtClean="0">
                <a:latin typeface="標楷體" pitchFamily="65" charset="-120"/>
                <a:ea typeface="標楷體" pitchFamily="65" charset="-120"/>
                <a:cs typeface="Times New Roman" pitchFamily="18" charset="0"/>
              </a:rPr>
              <a:t> </a:t>
            </a:r>
            <a:r>
              <a:rPr lang="en-US" altLang="zh-TW" sz="4300" dirty="0" smtClean="0">
                <a:latin typeface="標楷體" pitchFamily="65" charset="-120"/>
                <a:ea typeface="標楷體" pitchFamily="65" charset="-120"/>
                <a:cs typeface="Times New Roman" pitchFamily="18" charset="0"/>
              </a:rPr>
              <a:t>(DK</a:t>
            </a:r>
            <a:r>
              <a:rPr lang="zh-TW" altLang="en-US" sz="4300" dirty="0" smtClean="0">
                <a:latin typeface="標楷體" pitchFamily="65" charset="-120"/>
                <a:ea typeface="標楷體" pitchFamily="65" charset="-120"/>
                <a:cs typeface="Times New Roman" pitchFamily="18" charset="0"/>
              </a:rPr>
              <a:t>和</a:t>
            </a:r>
            <a:r>
              <a:rPr lang="en-US" altLang="zh-TW" sz="4300" dirty="0" smtClean="0">
                <a:latin typeface="標楷體" pitchFamily="65" charset="-120"/>
                <a:ea typeface="標楷體" pitchFamily="65" charset="-120"/>
                <a:cs typeface="Times New Roman" pitchFamily="18" charset="0"/>
              </a:rPr>
              <a:t>DDK)</a:t>
            </a:r>
            <a:r>
              <a:rPr lang="zh-TW" altLang="en-US" sz="4300" dirty="0" smtClean="0">
                <a:latin typeface="標楷體" pitchFamily="65" charset="-120"/>
                <a:ea typeface="標楷體" pitchFamily="65" charset="-120"/>
                <a:cs typeface="Times New Roman" pitchFamily="18" charset="0"/>
              </a:rPr>
              <a:t>，月桃水萃取物中的黃酮類是強的血管擴張劑，具有抗高血壓、利尿和抗潰瘍的作用。</a:t>
            </a:r>
            <a:r>
              <a:rPr lang="en-US" altLang="zh-TW" sz="4300" dirty="0" smtClean="0">
                <a:latin typeface="標楷體" pitchFamily="65" charset="-120"/>
                <a:ea typeface="標楷體" pitchFamily="65" charset="-120"/>
                <a:cs typeface="Times New Roman" pitchFamily="18" charset="0"/>
              </a:rPr>
              <a:t>DK</a:t>
            </a:r>
            <a:r>
              <a:rPr lang="zh-TW" altLang="en-US" sz="4300" dirty="0" smtClean="0">
                <a:latin typeface="標楷體" pitchFamily="65" charset="-120"/>
                <a:ea typeface="標楷體" pitchFamily="65" charset="-120"/>
                <a:cs typeface="Times New Roman" pitchFamily="18" charset="0"/>
              </a:rPr>
              <a:t>及</a:t>
            </a:r>
            <a:r>
              <a:rPr lang="en-US" altLang="zh-TW" sz="4300" dirty="0" smtClean="0">
                <a:latin typeface="標楷體" pitchFamily="65" charset="-120"/>
                <a:ea typeface="標楷體" pitchFamily="65" charset="-120"/>
                <a:cs typeface="Times New Roman" pitchFamily="18" charset="0"/>
              </a:rPr>
              <a:t>DDK</a:t>
            </a:r>
            <a:r>
              <a:rPr lang="zh-TW" altLang="en-US" sz="4300" dirty="0" smtClean="0">
                <a:latin typeface="標楷體" pitchFamily="65" charset="-120"/>
                <a:ea typeface="標楷體" pitchFamily="65" charset="-120"/>
                <a:cs typeface="Times New Roman" pitchFamily="18" charset="0"/>
              </a:rPr>
              <a:t>具有抗潰瘍及抗血栓之功能。</a:t>
            </a:r>
            <a:endParaRPr lang="zh-TW" altLang="en-US" sz="4300" dirty="0">
              <a:latin typeface="標楷體" pitchFamily="65" charset="-120"/>
              <a:ea typeface="標楷體" pitchFamily="65" charset="-120"/>
            </a:endParaRPr>
          </a:p>
        </p:txBody>
      </p:sp>
      <p:pic>
        <p:nvPicPr>
          <p:cNvPr id="5" name="Picture 28" descr="TajenUniversityLOGOall"/>
          <p:cNvPicPr>
            <a:picLocks noChangeAspect="1" noChangeArrowheads="1"/>
          </p:cNvPicPr>
          <p:nvPr/>
        </p:nvPicPr>
        <p:blipFill>
          <a:blip r:embed="rId2" cstate="print"/>
          <a:srcRect/>
          <a:stretch>
            <a:fillRect/>
          </a:stretch>
        </p:blipFill>
        <p:spPr bwMode="auto">
          <a:xfrm>
            <a:off x="8100392" y="5661248"/>
            <a:ext cx="872966" cy="1091208"/>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8" descr="TajenUniversityLOGOall"/>
          <p:cNvPicPr>
            <a:picLocks noGrp="1" noChangeAspect="1" noChangeArrowheads="1"/>
          </p:cNvPicPr>
          <p:nvPr>
            <p:ph idx="1"/>
          </p:nvPr>
        </p:nvPicPr>
        <p:blipFill>
          <a:blip r:embed="rId2" cstate="print"/>
          <a:srcRect/>
          <a:stretch>
            <a:fillRect/>
          </a:stretch>
        </p:blipFill>
        <p:spPr bwMode="auto">
          <a:xfrm>
            <a:off x="2963768" y="1004664"/>
            <a:ext cx="384048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357166"/>
            <a:ext cx="7498080" cy="5643602"/>
          </a:xfrm>
        </p:spPr>
        <p:txBody>
          <a:bodyPr>
            <a:normAutofit/>
          </a:bodyPr>
          <a:lstStyle/>
          <a:p>
            <a:pPr>
              <a:buNone/>
            </a:pPr>
            <a:r>
              <a:rPr lang="zh-TW" altLang="en-US" dirty="0" smtClean="0"/>
              <a:t> </a:t>
            </a:r>
            <a:r>
              <a:rPr lang="zh-TW" altLang="en-US" sz="3600" dirty="0" smtClean="0">
                <a:latin typeface="Times New Roman" pitchFamily="18" charset="0"/>
                <a:ea typeface="標楷體" pitchFamily="65" charset="-120"/>
                <a:cs typeface="Times New Roman" pitchFamily="18" charset="0"/>
              </a:rPr>
              <a:t>研究</a:t>
            </a:r>
            <a:r>
              <a:rPr lang="zh-TW" altLang="en-US" sz="3600" dirty="0" smtClean="0">
                <a:latin typeface="Times New Roman" pitchFamily="18" charset="0"/>
                <a:ea typeface="標楷體" pitchFamily="65" charset="-120"/>
                <a:cs typeface="Times New Roman" pitchFamily="18" charset="0"/>
              </a:rPr>
              <a:t>顯示，</a:t>
            </a:r>
            <a:r>
              <a:rPr lang="en-US" sz="3600" dirty="0" smtClean="0">
                <a:latin typeface="Times New Roman" pitchFamily="18" charset="0"/>
                <a:ea typeface="標楷體" pitchFamily="65" charset="-120"/>
                <a:cs typeface="Times New Roman" pitchFamily="18" charset="0"/>
              </a:rPr>
              <a:t>DK</a:t>
            </a:r>
            <a:r>
              <a:rPr lang="zh-TW" altLang="en-US" sz="3600" dirty="0" smtClean="0">
                <a:latin typeface="Times New Roman" pitchFamily="18" charset="0"/>
                <a:ea typeface="標楷體" pitchFamily="65" charset="-120"/>
                <a:cs typeface="Times New Roman" pitchFamily="18" charset="0"/>
              </a:rPr>
              <a:t>及</a:t>
            </a:r>
            <a:r>
              <a:rPr lang="en-US" sz="3600" dirty="0" smtClean="0">
                <a:latin typeface="Times New Roman" pitchFamily="18" charset="0"/>
                <a:ea typeface="標楷體" pitchFamily="65" charset="-120"/>
                <a:cs typeface="Times New Roman" pitchFamily="18" charset="0"/>
              </a:rPr>
              <a:t>DDK</a:t>
            </a:r>
            <a:r>
              <a:rPr lang="zh-TW" altLang="en-US" sz="3600" dirty="0" smtClean="0">
                <a:latin typeface="Times New Roman" pitchFamily="18" charset="0"/>
                <a:ea typeface="標楷體" pitchFamily="65" charset="-120"/>
                <a:cs typeface="Times New Roman" pitchFamily="18" charset="0"/>
              </a:rPr>
              <a:t>在水</a:t>
            </a:r>
            <a:r>
              <a:rPr lang="zh-TW" altLang="en-US" sz="3600" dirty="0" smtClean="0">
                <a:latin typeface="Times New Roman" pitchFamily="18" charset="0"/>
                <a:ea typeface="標楷體" pitchFamily="65" charset="-120"/>
                <a:cs typeface="Times New Roman" pitchFamily="18" charset="0"/>
              </a:rPr>
              <a:t>浸拘束緊迫法</a:t>
            </a:r>
            <a:r>
              <a:rPr lang="en-US" sz="3600" dirty="0" smtClean="0">
                <a:latin typeface="Times New Roman" pitchFamily="18" charset="0"/>
                <a:ea typeface="標楷體" pitchFamily="65" charset="-120"/>
                <a:cs typeface="Times New Roman" pitchFamily="18" charset="0"/>
              </a:rPr>
              <a:t>(Water-immersion stress)</a:t>
            </a:r>
            <a:r>
              <a:rPr lang="zh-TW" altLang="en-US" sz="3600" dirty="0" smtClean="0">
                <a:latin typeface="Times New Roman" pitchFamily="18" charset="0"/>
                <a:ea typeface="標楷體" pitchFamily="65" charset="-120"/>
                <a:cs typeface="Times New Roman" pitchFamily="18" charset="0"/>
              </a:rPr>
              <a:t>的動物實驗中能夠明確地對抗其所造成的胃及十二指腸的損傷</a:t>
            </a:r>
            <a:r>
              <a:rPr lang="en-US" sz="3600" dirty="0" smtClean="0">
                <a:latin typeface="Times New Roman" pitchFamily="18" charset="0"/>
                <a:ea typeface="標楷體" pitchFamily="65" charset="-120"/>
                <a:cs typeface="Times New Roman" pitchFamily="18" charset="0"/>
              </a:rPr>
              <a:t>(Hsu,1998)</a:t>
            </a:r>
            <a:r>
              <a:rPr lang="zh-TW" altLang="en-US" sz="3600" dirty="0" smtClean="0">
                <a:latin typeface="Times New Roman" pitchFamily="18" charset="0"/>
                <a:ea typeface="標楷體" pitchFamily="65" charset="-120"/>
                <a:cs typeface="Times New Roman" pitchFamily="18" charset="0"/>
              </a:rPr>
              <a:t>。</a:t>
            </a:r>
            <a:endParaRPr lang="en-US" altLang="zh-TW" sz="3600" dirty="0" smtClean="0">
              <a:latin typeface="Times New Roman" pitchFamily="18" charset="0"/>
              <a:ea typeface="標楷體" pitchFamily="65" charset="-120"/>
              <a:cs typeface="Times New Roman" pitchFamily="18" charset="0"/>
            </a:endParaRPr>
          </a:p>
          <a:p>
            <a:pPr>
              <a:buNone/>
            </a:pPr>
            <a:endParaRPr lang="en-US" altLang="zh-TW" sz="4000" dirty="0" smtClean="0">
              <a:latin typeface="Times New Roman" pitchFamily="18" charset="0"/>
              <a:ea typeface="標楷體" pitchFamily="65" charset="-120"/>
              <a:cs typeface="Times New Roman" pitchFamily="18" charset="0"/>
            </a:endParaRPr>
          </a:p>
          <a:p>
            <a:pPr>
              <a:buNone/>
            </a:pPr>
            <a:r>
              <a:rPr lang="en-US" altLang="zh-TW" sz="2800" b="1" dirty="0" smtClean="0">
                <a:solidFill>
                  <a:srgbClr val="7030A0"/>
                </a:solidFill>
                <a:latin typeface="Times New Roman" pitchFamily="18" charset="0"/>
                <a:ea typeface="標楷體" pitchFamily="65" charset="-120"/>
                <a:cs typeface="Times New Roman" pitchFamily="18" charset="0"/>
              </a:rPr>
              <a:t>﹝</a:t>
            </a:r>
            <a:r>
              <a:rPr lang="en-US" sz="2800" b="1" dirty="0" err="1" smtClean="0">
                <a:solidFill>
                  <a:srgbClr val="7030A0"/>
                </a:solidFill>
                <a:latin typeface="Times New Roman" pitchFamily="18" charset="0"/>
                <a:ea typeface="標楷體" pitchFamily="65" charset="-120"/>
                <a:cs typeface="Times New Roman" pitchFamily="18" charset="0"/>
              </a:rPr>
              <a:t>Phytotherapy</a:t>
            </a:r>
            <a:r>
              <a:rPr lang="en-US" sz="2800" b="1" dirty="0" smtClean="0">
                <a:solidFill>
                  <a:srgbClr val="7030A0"/>
                </a:solidFill>
                <a:latin typeface="Times New Roman" pitchFamily="18" charset="0"/>
                <a:ea typeface="標楷體" pitchFamily="65" charset="-120"/>
                <a:cs typeface="Times New Roman" pitchFamily="18" charset="0"/>
              </a:rPr>
              <a:t> </a:t>
            </a:r>
            <a:r>
              <a:rPr lang="en-US" sz="2800" b="1" dirty="0" smtClean="0">
                <a:solidFill>
                  <a:srgbClr val="7030A0"/>
                </a:solidFill>
                <a:latin typeface="Times New Roman" pitchFamily="18" charset="0"/>
                <a:ea typeface="標楷體" pitchFamily="65" charset="-120"/>
                <a:cs typeface="Times New Roman" pitchFamily="18" charset="0"/>
              </a:rPr>
              <a:t>Research, 12,1998,442-444</a:t>
            </a:r>
            <a:r>
              <a:rPr lang="en-US" altLang="zh-TW" sz="2800" b="1" dirty="0" smtClean="0">
                <a:solidFill>
                  <a:srgbClr val="7030A0"/>
                </a:solidFill>
                <a:latin typeface="Times New Roman" pitchFamily="18" charset="0"/>
                <a:ea typeface="標楷體" pitchFamily="65" charset="-120"/>
                <a:cs typeface="Times New Roman" pitchFamily="18" charset="0"/>
              </a:rPr>
              <a:t>﹞</a:t>
            </a:r>
          </a:p>
          <a:p>
            <a:endParaRPr lang="zh-TW" alt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214290"/>
            <a:ext cx="7498080" cy="5786478"/>
          </a:xfrm>
        </p:spPr>
        <p:txBody>
          <a:bodyPr>
            <a:normAutofit/>
          </a:bodyPr>
          <a:lstStyle/>
          <a:p>
            <a:pPr>
              <a:buNone/>
            </a:pPr>
            <a:r>
              <a:rPr lang="en-US" dirty="0" smtClean="0"/>
              <a:t>  </a:t>
            </a:r>
            <a:r>
              <a:rPr lang="en-US" sz="3600" dirty="0" smtClean="0">
                <a:latin typeface="Times New Roman" pitchFamily="18" charset="0"/>
                <a:ea typeface="標楷體" pitchFamily="65" charset="-120"/>
                <a:cs typeface="Times New Roman" pitchFamily="18" charset="0"/>
              </a:rPr>
              <a:t>2008</a:t>
            </a:r>
            <a:r>
              <a:rPr lang="zh-TW" altLang="en-US" sz="3600" dirty="0" smtClean="0">
                <a:latin typeface="Times New Roman" pitchFamily="18" charset="0"/>
                <a:ea typeface="標楷體" pitchFamily="65" charset="-120"/>
                <a:cs typeface="Times New Roman" pitchFamily="18" charset="0"/>
              </a:rPr>
              <a:t>年</a:t>
            </a:r>
            <a:r>
              <a:rPr lang="en-US" sz="3600" dirty="0" err="1" smtClean="0">
                <a:latin typeface="Times New Roman" pitchFamily="18" charset="0"/>
                <a:ea typeface="標楷體" pitchFamily="65" charset="-120"/>
                <a:cs typeface="Times New Roman" pitchFamily="18" charset="0"/>
              </a:rPr>
              <a:t>L.F,Wong</a:t>
            </a:r>
            <a:r>
              <a:rPr lang="zh-TW" altLang="en-US" sz="3600" dirty="0" smtClean="0">
                <a:latin typeface="Times New Roman" pitchFamily="18" charset="0"/>
                <a:ea typeface="標楷體" pitchFamily="65" charset="-120"/>
                <a:cs typeface="Times New Roman" pitchFamily="18" charset="0"/>
              </a:rPr>
              <a:t>等人曾針對月桃葉的抗氧化活性進行了系列的分析研究，包括萃取物中總多酚的含量高達</a:t>
            </a:r>
            <a:r>
              <a:rPr lang="en-US" sz="3600" dirty="0" smtClean="0">
                <a:latin typeface="Times New Roman" pitchFamily="18" charset="0"/>
                <a:ea typeface="標楷體" pitchFamily="65" charset="-120"/>
                <a:cs typeface="Times New Roman" pitchFamily="18" charset="0"/>
              </a:rPr>
              <a:t>2012</a:t>
            </a:r>
            <a:r>
              <a:rPr lang="en-US" altLang="zh-TW" sz="3600" dirty="0" smtClean="0">
                <a:latin typeface="Times New Roman" pitchFamily="18" charset="0"/>
                <a:ea typeface="標楷體" pitchFamily="65" charset="-120"/>
                <a:cs typeface="Times New Roman" pitchFamily="18" charset="0"/>
              </a:rPr>
              <a:t>±</a:t>
            </a:r>
            <a:r>
              <a:rPr lang="en-US" sz="3600" dirty="0" smtClean="0">
                <a:latin typeface="Times New Roman" pitchFamily="18" charset="0"/>
                <a:ea typeface="標楷體" pitchFamily="65" charset="-120"/>
                <a:cs typeface="Times New Roman" pitchFamily="18" charset="0"/>
              </a:rPr>
              <a:t>289(GAE mg/100g)</a:t>
            </a:r>
            <a:r>
              <a:rPr lang="zh-TW" altLang="en-US" sz="3600" dirty="0" smtClean="0">
                <a:latin typeface="Times New Roman" pitchFamily="18" charset="0"/>
                <a:ea typeface="標楷體" pitchFamily="65" charset="-120"/>
                <a:cs typeface="Times New Roman" pitchFamily="18" charset="0"/>
              </a:rPr>
              <a:t>，</a:t>
            </a:r>
            <a:r>
              <a:rPr lang="en-US" sz="3600" dirty="0" smtClean="0">
                <a:latin typeface="Times New Roman" pitchFamily="18" charset="0"/>
                <a:ea typeface="標楷體" pitchFamily="65" charset="-120"/>
                <a:cs typeface="Times New Roman" pitchFamily="18" charset="0"/>
              </a:rPr>
              <a:t>DPPH</a:t>
            </a:r>
            <a:r>
              <a:rPr lang="zh-TW" altLang="en-US" sz="3600" dirty="0" smtClean="0">
                <a:latin typeface="Times New Roman" pitchFamily="18" charset="0"/>
                <a:ea typeface="標楷體" pitchFamily="65" charset="-120"/>
                <a:cs typeface="Times New Roman" pitchFamily="18" charset="0"/>
              </a:rPr>
              <a:t>的自由基</a:t>
            </a:r>
            <a:r>
              <a:rPr lang="zh-TW" altLang="en-US" sz="3600" dirty="0" smtClean="0">
                <a:latin typeface="Times New Roman" pitchFamily="18" charset="0"/>
                <a:ea typeface="標楷體" pitchFamily="65" charset="-120"/>
                <a:cs typeface="Times New Roman" pitchFamily="18" charset="0"/>
              </a:rPr>
              <a:t>清除率之</a:t>
            </a:r>
            <a:r>
              <a:rPr lang="en-US" sz="3600" dirty="0" smtClean="0">
                <a:latin typeface="Times New Roman" pitchFamily="18" charset="0"/>
                <a:ea typeface="標楷體" pitchFamily="65" charset="-120"/>
                <a:cs typeface="Times New Roman" pitchFamily="18" charset="0"/>
              </a:rPr>
              <a:t>IC</a:t>
            </a:r>
            <a:r>
              <a:rPr lang="en-US" sz="3600" baseline="-25000" dirty="0" smtClean="0">
                <a:latin typeface="Times New Roman" pitchFamily="18" charset="0"/>
                <a:ea typeface="標楷體" pitchFamily="65" charset="-120"/>
                <a:cs typeface="Times New Roman" pitchFamily="18" charset="0"/>
              </a:rPr>
              <a:t>50</a:t>
            </a:r>
            <a:r>
              <a:rPr lang="zh-TW" altLang="en-US" sz="3600" dirty="0" smtClean="0">
                <a:latin typeface="Times New Roman" pitchFamily="18" charset="0"/>
                <a:ea typeface="標楷體" pitchFamily="65" charset="-120"/>
                <a:cs typeface="Times New Roman" pitchFamily="18" charset="0"/>
              </a:rPr>
              <a:t>為</a:t>
            </a:r>
            <a:r>
              <a:rPr lang="en-US" sz="3600" dirty="0" smtClean="0">
                <a:latin typeface="Times New Roman" pitchFamily="18" charset="0"/>
                <a:ea typeface="標楷體" pitchFamily="65" charset="-120"/>
                <a:cs typeface="Times New Roman" pitchFamily="18" charset="0"/>
              </a:rPr>
              <a:t>0.26</a:t>
            </a:r>
            <a:r>
              <a:rPr lang="en-US" altLang="zh-TW" sz="3600" dirty="0" smtClean="0">
                <a:latin typeface="Times New Roman" pitchFamily="18" charset="0"/>
                <a:ea typeface="標楷體" pitchFamily="65" charset="-120"/>
                <a:cs typeface="Times New Roman" pitchFamily="18" charset="0"/>
              </a:rPr>
              <a:t>±</a:t>
            </a:r>
            <a:r>
              <a:rPr lang="en-US" sz="3600" dirty="0" smtClean="0">
                <a:latin typeface="Times New Roman" pitchFamily="18" charset="0"/>
                <a:ea typeface="標楷體" pitchFamily="65" charset="-120"/>
                <a:cs typeface="Times New Roman" pitchFamily="18" charset="0"/>
              </a:rPr>
              <a:t>0.04mg/</a:t>
            </a:r>
            <a:r>
              <a:rPr lang="en-US" sz="3600" dirty="0" err="1" smtClean="0">
                <a:latin typeface="Times New Roman" pitchFamily="18" charset="0"/>
                <a:ea typeface="標楷體" pitchFamily="65" charset="-120"/>
                <a:cs typeface="Times New Roman" pitchFamily="18" charset="0"/>
              </a:rPr>
              <a:t>mL</a:t>
            </a:r>
            <a:r>
              <a:rPr lang="zh-TW" altLang="en-US" sz="3600" dirty="0" smtClean="0">
                <a:latin typeface="Times New Roman" pitchFamily="18" charset="0"/>
                <a:ea typeface="標楷體" pitchFamily="65" charset="-120"/>
                <a:cs typeface="Times New Roman" pitchFamily="18" charset="0"/>
              </a:rPr>
              <a:t>，顯示月桃葉萃取物具有很強的抗氧化活性</a:t>
            </a:r>
            <a:r>
              <a:rPr lang="zh-TW" altLang="en-US" sz="3600" dirty="0" smtClean="0">
                <a:latin typeface="Times New Roman" pitchFamily="18" charset="0"/>
                <a:ea typeface="標楷體" pitchFamily="65" charset="-120"/>
                <a:cs typeface="Times New Roman" pitchFamily="18" charset="0"/>
              </a:rPr>
              <a:t>。</a:t>
            </a:r>
            <a:endParaRPr lang="en-US" altLang="zh-TW" sz="3600" dirty="0" smtClean="0">
              <a:latin typeface="Times New Roman" pitchFamily="18" charset="0"/>
              <a:ea typeface="標楷體" pitchFamily="65" charset="-120"/>
              <a:cs typeface="Times New Roman" pitchFamily="18" charset="0"/>
            </a:endParaRPr>
          </a:p>
          <a:p>
            <a:pPr>
              <a:buNone/>
            </a:pPr>
            <a:endParaRPr lang="en-US" altLang="zh-TW" sz="2600" dirty="0" smtClean="0">
              <a:latin typeface="Times New Roman" pitchFamily="18" charset="0"/>
              <a:cs typeface="Times New Roman" pitchFamily="18" charset="0"/>
            </a:endParaRPr>
          </a:p>
          <a:p>
            <a:pPr algn="ctr">
              <a:buNone/>
            </a:pPr>
            <a:r>
              <a:rPr lang="en-US" altLang="zh-TW" sz="2400" b="1" dirty="0" smtClean="0">
                <a:solidFill>
                  <a:srgbClr val="7030A0"/>
                </a:solidFill>
                <a:latin typeface="Times New Roman" pitchFamily="18" charset="0"/>
                <a:cs typeface="Times New Roman" pitchFamily="18" charset="0"/>
              </a:rPr>
              <a:t>﹝</a:t>
            </a:r>
            <a:r>
              <a:rPr lang="en-US" sz="2400" b="1" dirty="0" smtClean="0">
                <a:solidFill>
                  <a:srgbClr val="7030A0"/>
                </a:solidFill>
                <a:latin typeface="Times New Roman" pitchFamily="18" charset="0"/>
                <a:cs typeface="Times New Roman" pitchFamily="18" charset="0"/>
              </a:rPr>
              <a:t>Journal of Food Biochemistry 33(2009)835-851</a:t>
            </a:r>
            <a:r>
              <a:rPr lang="en-US" altLang="zh-TW" sz="2400" b="1" dirty="0" smtClean="0">
                <a:solidFill>
                  <a:srgbClr val="7030A0"/>
                </a:solidFill>
                <a:latin typeface="Times New Roman" pitchFamily="18" charset="0"/>
                <a:cs typeface="Times New Roman" pitchFamily="18" charset="0"/>
              </a:rPr>
              <a:t>﹞</a:t>
            </a:r>
            <a:endParaRPr lang="zh-TW" altLang="en-US" sz="2400" b="1" dirty="0" smtClean="0">
              <a:solidFill>
                <a:srgbClr val="7030A0"/>
              </a:solidFill>
              <a:latin typeface="Times New Roman" pitchFamily="18" charset="0"/>
              <a:cs typeface="Times New Roman" pitchFamily="18" charset="0"/>
            </a:endParaRPr>
          </a:p>
          <a:p>
            <a:endParaRPr lang="zh-TW"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357166"/>
            <a:ext cx="7498080" cy="5891234"/>
          </a:xfrm>
        </p:spPr>
        <p:txBody>
          <a:bodyPr>
            <a:normAutofit/>
          </a:bodyPr>
          <a:lstStyle/>
          <a:p>
            <a:pPr>
              <a:buNone/>
            </a:pPr>
            <a:r>
              <a:rPr lang="en-US" sz="4000" dirty="0" smtClean="0"/>
              <a:t> </a:t>
            </a:r>
            <a:r>
              <a:rPr lang="en-US" sz="3600" dirty="0" smtClean="0">
                <a:latin typeface="標楷體" pitchFamily="65" charset="-120"/>
                <a:ea typeface="標楷體" pitchFamily="65" charset="-120"/>
                <a:cs typeface="Times New Roman" pitchFamily="18" charset="0"/>
              </a:rPr>
              <a:t>2009</a:t>
            </a:r>
            <a:r>
              <a:rPr lang="zh-TW" altLang="en-US" sz="3600" dirty="0" smtClean="0">
                <a:latin typeface="標楷體" pitchFamily="65" charset="-120"/>
                <a:ea typeface="標楷體" pitchFamily="65" charset="-120"/>
                <a:cs typeface="Times New Roman" pitchFamily="18" charset="0"/>
              </a:rPr>
              <a:t>年</a:t>
            </a:r>
            <a:r>
              <a:rPr lang="en-US" sz="3600" dirty="0" smtClean="0">
                <a:latin typeface="標楷體" pitchFamily="65" charset="-120"/>
                <a:ea typeface="標楷體" pitchFamily="65" charset="-120"/>
                <a:cs typeface="Times New Roman" pitchFamily="18" charset="0"/>
              </a:rPr>
              <a:t>A K </a:t>
            </a:r>
            <a:r>
              <a:rPr lang="en-US" sz="3600" dirty="0" err="1" smtClean="0">
                <a:latin typeface="標楷體" pitchFamily="65" charset="-120"/>
                <a:ea typeface="標楷體" pitchFamily="65" charset="-120"/>
                <a:cs typeface="Times New Roman" pitchFamily="18" charset="0"/>
              </a:rPr>
              <a:t>Indrayan</a:t>
            </a:r>
            <a:r>
              <a:rPr lang="zh-TW" altLang="en-US" sz="3600" dirty="0" smtClean="0">
                <a:latin typeface="標楷體" pitchFamily="65" charset="-120"/>
                <a:ea typeface="標楷體" pitchFamily="65" charset="-120"/>
                <a:cs typeface="Times New Roman" pitchFamily="18" charset="0"/>
              </a:rPr>
              <a:t>等</a:t>
            </a:r>
            <a:r>
              <a:rPr lang="zh-TW" altLang="en-US" sz="3600" dirty="0" smtClean="0">
                <a:latin typeface="標楷體" pitchFamily="65" charset="-120"/>
                <a:ea typeface="標楷體" pitchFamily="65" charset="-120"/>
                <a:cs typeface="Times New Roman" pitchFamily="18" charset="0"/>
              </a:rPr>
              <a:t>人月</a:t>
            </a:r>
            <a:r>
              <a:rPr lang="zh-TW" altLang="en-US" sz="3600" dirty="0" smtClean="0">
                <a:latin typeface="標楷體" pitchFamily="65" charset="-120"/>
                <a:ea typeface="標楷體" pitchFamily="65" charset="-120"/>
                <a:cs typeface="Times New Roman" pitchFamily="18" charset="0"/>
              </a:rPr>
              <a:t>桃所含微量元素及營養成分進行分析，顯示月桃</a:t>
            </a:r>
            <a:r>
              <a:rPr lang="zh-TW" altLang="en-US" sz="3600" dirty="0" smtClean="0">
                <a:latin typeface="標楷體" pitchFamily="65" charset="-120"/>
                <a:ea typeface="標楷體" pitchFamily="65" charset="-120"/>
                <a:cs typeface="Times New Roman" pitchFamily="18" charset="0"/>
              </a:rPr>
              <a:t>含有包括</a:t>
            </a:r>
            <a:r>
              <a:rPr lang="en-US" sz="3600" dirty="0" smtClean="0">
                <a:latin typeface="標楷體" pitchFamily="65" charset="-120"/>
                <a:ea typeface="標楷體" pitchFamily="65" charset="-120"/>
                <a:cs typeface="Times New Roman" pitchFamily="18" charset="0"/>
              </a:rPr>
              <a:t>Cr</a:t>
            </a:r>
            <a:r>
              <a:rPr lang="zh-TW" altLang="en-US" sz="3600" dirty="0" smtClean="0">
                <a:latin typeface="標楷體" pitchFamily="65" charset="-120"/>
                <a:ea typeface="標楷體" pitchFamily="65" charset="-120"/>
                <a:cs typeface="Times New Roman" pitchFamily="18" charset="0"/>
              </a:rPr>
              <a:t>、</a:t>
            </a:r>
            <a:r>
              <a:rPr lang="en-US" sz="3600" dirty="0" err="1" smtClean="0">
                <a:latin typeface="標楷體" pitchFamily="65" charset="-120"/>
                <a:ea typeface="標楷體" pitchFamily="65" charset="-120"/>
                <a:cs typeface="Times New Roman" pitchFamily="18" charset="0"/>
              </a:rPr>
              <a:t>Mn</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Fe</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Ni</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Cu</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Zn</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Mg</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Ca</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Na</a:t>
            </a:r>
            <a:r>
              <a:rPr lang="zh-TW" altLang="en-US" sz="3600" dirty="0" smtClean="0">
                <a:latin typeface="標楷體" pitchFamily="65" charset="-120"/>
                <a:ea typeface="標楷體" pitchFamily="65" charset="-120"/>
                <a:cs typeface="Times New Roman" pitchFamily="18" charset="0"/>
              </a:rPr>
              <a:t>、</a:t>
            </a:r>
            <a:r>
              <a:rPr lang="en-US" sz="3600" dirty="0" smtClean="0">
                <a:latin typeface="標楷體" pitchFamily="65" charset="-120"/>
                <a:ea typeface="標楷體" pitchFamily="65" charset="-120"/>
                <a:cs typeface="Times New Roman" pitchFamily="18" charset="0"/>
              </a:rPr>
              <a:t>K</a:t>
            </a:r>
            <a:r>
              <a:rPr lang="zh-TW" altLang="en-US" sz="3600" dirty="0" smtClean="0">
                <a:latin typeface="標楷體" pitchFamily="65" charset="-120"/>
                <a:ea typeface="標楷體" pitchFamily="65" charset="-120"/>
                <a:cs typeface="Times New Roman" pitchFamily="18" charset="0"/>
              </a:rPr>
              <a:t>等微量元素。</a:t>
            </a:r>
            <a:endParaRPr lang="en-US" altLang="zh-TW" sz="3600" dirty="0" smtClean="0">
              <a:latin typeface="標楷體" pitchFamily="65" charset="-120"/>
              <a:ea typeface="標楷體" pitchFamily="65" charset="-120"/>
              <a:cs typeface="Times New Roman" pitchFamily="18" charset="0"/>
            </a:endParaRPr>
          </a:p>
          <a:p>
            <a:pPr>
              <a:buNone/>
            </a:pPr>
            <a:endParaRPr lang="en-US" altLang="zh-TW" sz="2400" dirty="0" smtClean="0">
              <a:latin typeface="標楷體" pitchFamily="65" charset="-120"/>
              <a:ea typeface="標楷體" pitchFamily="65" charset="-120"/>
              <a:cs typeface="Times New Roman" pitchFamily="18" charset="0"/>
            </a:endParaRPr>
          </a:p>
          <a:p>
            <a:pPr>
              <a:buNone/>
            </a:pPr>
            <a:r>
              <a:rPr lang="en-US" altLang="zh-TW" sz="2400" b="1" dirty="0" smtClean="0">
                <a:solidFill>
                  <a:srgbClr val="7030A0"/>
                </a:solidFill>
                <a:latin typeface="標楷體" pitchFamily="65" charset="-120"/>
                <a:ea typeface="標楷體" pitchFamily="65" charset="-120"/>
                <a:cs typeface="Times New Roman" pitchFamily="18" charset="0"/>
              </a:rPr>
              <a:t>﹝</a:t>
            </a:r>
            <a:r>
              <a:rPr lang="en-US" sz="2400" b="1" dirty="0" smtClean="0">
                <a:solidFill>
                  <a:srgbClr val="7030A0"/>
                </a:solidFill>
                <a:latin typeface="標楷體" pitchFamily="65" charset="-120"/>
                <a:ea typeface="標楷體" pitchFamily="65" charset="-120"/>
                <a:cs typeface="Times New Roman" pitchFamily="18" charset="0"/>
              </a:rPr>
              <a:t>Natural product Radiance,8 (5) 2009,507-513</a:t>
            </a:r>
            <a:r>
              <a:rPr lang="en-US" altLang="zh-TW" sz="2400" b="1" dirty="0" smtClean="0">
                <a:solidFill>
                  <a:srgbClr val="7030A0"/>
                </a:solidFill>
                <a:latin typeface="標楷體" pitchFamily="65" charset="-120"/>
                <a:ea typeface="標楷體" pitchFamily="65" charset="-120"/>
                <a:cs typeface="Times New Roman" pitchFamily="18" charset="0"/>
              </a:rPr>
              <a:t>﹞</a:t>
            </a:r>
            <a:endParaRPr lang="en-US" altLang="zh-TW" sz="2400" b="1" dirty="0" smtClean="0">
              <a:solidFill>
                <a:srgbClr val="7030A0"/>
              </a:solidFill>
              <a:latin typeface="標楷體" pitchFamily="65" charset="-120"/>
              <a:ea typeface="標楷體" pitchFamily="65" charset="-12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5608" y="357166"/>
            <a:ext cx="7498080" cy="5891234"/>
          </a:xfrm>
        </p:spPr>
        <p:txBody>
          <a:bodyPr>
            <a:normAutofit fontScale="92500" lnSpcReduction="10000"/>
          </a:bodyPr>
          <a:lstStyle/>
          <a:p>
            <a:pPr>
              <a:buNone/>
            </a:pPr>
            <a:r>
              <a:rPr lang="en-US" sz="4000" dirty="0" smtClean="0"/>
              <a:t> </a:t>
            </a:r>
            <a:r>
              <a:rPr lang="en-US" sz="4000" dirty="0" smtClean="0">
                <a:latin typeface="Times New Roman" pitchFamily="18" charset="0"/>
                <a:ea typeface="標楷體" pitchFamily="65" charset="-120"/>
                <a:cs typeface="Times New Roman" pitchFamily="18" charset="0"/>
              </a:rPr>
              <a:t>2011</a:t>
            </a:r>
            <a:r>
              <a:rPr lang="zh-TW" altLang="en-US" sz="4000" dirty="0" smtClean="0">
                <a:latin typeface="Times New Roman" pitchFamily="18" charset="0"/>
                <a:ea typeface="標楷體" pitchFamily="65" charset="-120"/>
                <a:cs typeface="Times New Roman" pitchFamily="18" charset="0"/>
              </a:rPr>
              <a:t>年至</a:t>
            </a:r>
            <a:r>
              <a:rPr lang="en-US" sz="4000" dirty="0" smtClean="0">
                <a:latin typeface="Times New Roman" pitchFamily="18" charset="0"/>
                <a:ea typeface="標楷體" pitchFamily="65" charset="-120"/>
                <a:cs typeface="Times New Roman" pitchFamily="18" charset="0"/>
              </a:rPr>
              <a:t>2012</a:t>
            </a:r>
            <a:r>
              <a:rPr lang="zh-TW" altLang="en-US" sz="4000" dirty="0" smtClean="0">
                <a:latin typeface="Times New Roman" pitchFamily="18" charset="0"/>
                <a:ea typeface="標楷體" pitchFamily="65" charset="-120"/>
                <a:cs typeface="Times New Roman" pitchFamily="18" charset="0"/>
              </a:rPr>
              <a:t>年間，日本的</a:t>
            </a:r>
            <a:r>
              <a:rPr lang="en-US" sz="4000" dirty="0" err="1" smtClean="0">
                <a:latin typeface="Times New Roman" pitchFamily="18" charset="0"/>
                <a:ea typeface="標楷體" pitchFamily="65" charset="-120"/>
                <a:cs typeface="Times New Roman" pitchFamily="18" charset="0"/>
              </a:rPr>
              <a:t>Jamnian</a:t>
            </a:r>
            <a:r>
              <a:rPr lang="en-US" sz="4000" dirty="0" smtClean="0">
                <a:latin typeface="Times New Roman" pitchFamily="18" charset="0"/>
                <a:ea typeface="標楷體" pitchFamily="65" charset="-120"/>
                <a:cs typeface="Times New Roman" pitchFamily="18" charset="0"/>
              </a:rPr>
              <a:t> C. ,</a:t>
            </a:r>
            <a:r>
              <a:rPr lang="en-US" sz="4000" dirty="0" err="1" smtClean="0">
                <a:latin typeface="Times New Roman" pitchFamily="18" charset="0"/>
                <a:ea typeface="標楷體" pitchFamily="65" charset="-120"/>
                <a:cs typeface="Times New Roman" pitchFamily="18" charset="0"/>
              </a:rPr>
              <a:t>Atul</a:t>
            </a:r>
            <a:r>
              <a:rPr lang="en-US" sz="4000" dirty="0" smtClean="0">
                <a:latin typeface="Times New Roman" pitchFamily="18" charset="0"/>
                <a:ea typeface="標楷體" pitchFamily="65" charset="-120"/>
                <a:cs typeface="Times New Roman" pitchFamily="18" charset="0"/>
              </a:rPr>
              <a:t> U.</a:t>
            </a:r>
            <a:r>
              <a:rPr lang="zh-TW" altLang="en-US" sz="4000" dirty="0" smtClean="0">
                <a:latin typeface="Times New Roman" pitchFamily="18" charset="0"/>
                <a:ea typeface="標楷體" pitchFamily="65" charset="-120"/>
                <a:cs typeface="Times New Roman" pitchFamily="18" charset="0"/>
              </a:rPr>
              <a:t>及</a:t>
            </a:r>
            <a:r>
              <a:rPr lang="en-US" sz="4000" dirty="0" err="1" smtClean="0">
                <a:latin typeface="Times New Roman" pitchFamily="18" charset="0"/>
                <a:ea typeface="標楷體" pitchFamily="65" charset="-120"/>
                <a:cs typeface="Times New Roman" pitchFamily="18" charset="0"/>
              </a:rPr>
              <a:t>S.Tawata</a:t>
            </a:r>
            <a:r>
              <a:rPr lang="zh-TW" altLang="en-US" sz="4000" dirty="0" smtClean="0">
                <a:latin typeface="Times New Roman" pitchFamily="18" charset="0"/>
                <a:ea typeface="標楷體" pitchFamily="65" charset="-120"/>
                <a:cs typeface="Times New Roman" pitchFamily="18" charset="0"/>
              </a:rPr>
              <a:t>等人</a:t>
            </a:r>
            <a:r>
              <a:rPr lang="zh-TW" altLang="en-US" sz="4000" dirty="0" smtClean="0">
                <a:latin typeface="Times New Roman" pitchFamily="18" charset="0"/>
                <a:ea typeface="標楷體" pitchFamily="65" charset="-120"/>
                <a:cs typeface="Times New Roman" pitchFamily="18" charset="0"/>
              </a:rPr>
              <a:t>發表月</a:t>
            </a:r>
            <a:r>
              <a:rPr lang="zh-TW" altLang="en-US" sz="4000" dirty="0" smtClean="0">
                <a:latin typeface="Times New Roman" pitchFamily="18" charset="0"/>
                <a:ea typeface="標楷體" pitchFamily="65" charset="-120"/>
                <a:cs typeface="Times New Roman" pitchFamily="18" charset="0"/>
              </a:rPr>
              <a:t>桃的主要成分</a:t>
            </a:r>
            <a:r>
              <a:rPr lang="en-US" sz="4000" dirty="0" smtClean="0">
                <a:latin typeface="Times New Roman" pitchFamily="18" charset="0"/>
                <a:ea typeface="標楷體" pitchFamily="65" charset="-120"/>
                <a:cs typeface="Times New Roman" pitchFamily="18" charset="0"/>
              </a:rPr>
              <a:t>DK,DDK</a:t>
            </a:r>
            <a:r>
              <a:rPr lang="zh-TW" altLang="en-US" sz="4000" dirty="0" smtClean="0">
                <a:latin typeface="Times New Roman" pitchFamily="18" charset="0"/>
                <a:ea typeface="標楷體" pitchFamily="65" charset="-120"/>
                <a:cs typeface="Times New Roman" pitchFamily="18" charset="0"/>
              </a:rPr>
              <a:t>及</a:t>
            </a:r>
            <a:r>
              <a:rPr lang="en-US" sz="4000" dirty="0" err="1" smtClean="0">
                <a:latin typeface="Times New Roman" pitchFamily="18" charset="0"/>
                <a:ea typeface="標楷體" pitchFamily="65" charset="-120"/>
                <a:cs typeface="Times New Roman" pitchFamily="18" charset="0"/>
              </a:rPr>
              <a:t>Labdadiene</a:t>
            </a:r>
            <a:r>
              <a:rPr lang="zh-TW" altLang="en-US" sz="4000" dirty="0" smtClean="0">
                <a:latin typeface="Times New Roman" pitchFamily="18" charset="0"/>
                <a:ea typeface="標楷體" pitchFamily="65" charset="-120"/>
                <a:cs typeface="Times New Roman" pitchFamily="18" charset="0"/>
              </a:rPr>
              <a:t>在降血糖、抗愛滋、流感病毒，以及與皮膚疾病有關的酶抑制作用。</a:t>
            </a:r>
            <a:r>
              <a:rPr lang="zh-TW" altLang="en-US" sz="4000" dirty="0" smtClean="0">
                <a:latin typeface="Times New Roman" pitchFamily="18" charset="0"/>
                <a:ea typeface="標楷體" pitchFamily="65" charset="-120"/>
                <a:cs typeface="Times New Roman" pitchFamily="18" charset="0"/>
              </a:rPr>
              <a:t>其中</a:t>
            </a:r>
            <a:r>
              <a:rPr lang="en-US" sz="4000" dirty="0" err="1" smtClean="0">
                <a:latin typeface="Times New Roman" pitchFamily="18" charset="0"/>
                <a:ea typeface="標楷體" pitchFamily="65" charset="-120"/>
                <a:cs typeface="Times New Roman" pitchFamily="18" charset="0"/>
              </a:rPr>
              <a:t>Labdadiene</a:t>
            </a:r>
            <a:r>
              <a:rPr lang="zh-TW" altLang="en-US" sz="4000" dirty="0" smtClean="0">
                <a:latin typeface="Times New Roman" pitchFamily="18" charset="0"/>
                <a:ea typeface="標楷體" pitchFamily="65" charset="-120"/>
                <a:cs typeface="Times New Roman" pitchFamily="18" charset="0"/>
              </a:rPr>
              <a:t>抑制</a:t>
            </a:r>
            <a:r>
              <a:rPr lang="en-US" sz="4000" dirty="0" err="1" smtClean="0">
                <a:latin typeface="Times New Roman" pitchFamily="18" charset="0"/>
                <a:ea typeface="標楷體" pitchFamily="65" charset="-120"/>
                <a:cs typeface="Times New Roman" pitchFamily="18" charset="0"/>
              </a:rPr>
              <a:t>fructosamine</a:t>
            </a:r>
            <a:r>
              <a:rPr lang="zh-TW" altLang="en-US" sz="4000" dirty="0" smtClean="0">
                <a:latin typeface="Times New Roman" pitchFamily="18" charset="0"/>
                <a:ea typeface="標楷體" pitchFamily="65" charset="-120"/>
                <a:cs typeface="Times New Roman" pitchFamily="18" charset="0"/>
              </a:rPr>
              <a:t>及</a:t>
            </a:r>
            <a:r>
              <a:rPr lang="en-US" altLang="zh-TW" sz="4000" dirty="0" smtClean="0">
                <a:latin typeface="Times New Roman" pitchFamily="18" charset="0"/>
                <a:ea typeface="標楷體" pitchFamily="65" charset="-120"/>
                <a:cs typeface="Times New Roman" pitchFamily="18" charset="0"/>
              </a:rPr>
              <a:t>α</a:t>
            </a:r>
            <a:r>
              <a:rPr lang="en-US" sz="4000" dirty="0" smtClean="0">
                <a:latin typeface="Times New Roman" pitchFamily="18" charset="0"/>
                <a:ea typeface="標楷體" pitchFamily="65" charset="-120"/>
                <a:cs typeface="Times New Roman" pitchFamily="18" charset="0"/>
              </a:rPr>
              <a:t>-</a:t>
            </a:r>
            <a:r>
              <a:rPr lang="en-US" sz="4000" dirty="0" err="1" smtClean="0">
                <a:latin typeface="Times New Roman" pitchFamily="18" charset="0"/>
                <a:ea typeface="標楷體" pitchFamily="65" charset="-120"/>
                <a:cs typeface="Times New Roman" pitchFamily="18" charset="0"/>
              </a:rPr>
              <a:t>dicarbonyl</a:t>
            </a:r>
            <a:r>
              <a:rPr lang="zh-TW" altLang="en-US" sz="4000" dirty="0" smtClean="0">
                <a:latin typeface="Times New Roman" pitchFamily="18" charset="0"/>
                <a:ea typeface="標楷體" pitchFamily="65" charset="-120"/>
                <a:cs typeface="Times New Roman" pitchFamily="18" charset="0"/>
              </a:rPr>
              <a:t>形成的能力比</a:t>
            </a:r>
            <a:r>
              <a:rPr lang="en-US" sz="4000" dirty="0" smtClean="0">
                <a:latin typeface="Times New Roman" pitchFamily="18" charset="0"/>
                <a:ea typeface="標楷體" pitchFamily="65" charset="-120"/>
                <a:cs typeface="Times New Roman" pitchFamily="18" charset="0"/>
              </a:rPr>
              <a:t>DK</a:t>
            </a:r>
            <a:r>
              <a:rPr lang="zh-TW" altLang="en-US" sz="4000" dirty="0" smtClean="0">
                <a:latin typeface="Times New Roman" pitchFamily="18" charset="0"/>
                <a:ea typeface="標楷體" pitchFamily="65" charset="-120"/>
                <a:cs typeface="Times New Roman" pitchFamily="18" charset="0"/>
              </a:rPr>
              <a:t>或</a:t>
            </a:r>
            <a:r>
              <a:rPr lang="en-US" sz="4000" dirty="0" smtClean="0">
                <a:latin typeface="Times New Roman" pitchFamily="18" charset="0"/>
                <a:ea typeface="標楷體" pitchFamily="65" charset="-120"/>
                <a:cs typeface="Times New Roman" pitchFamily="18" charset="0"/>
              </a:rPr>
              <a:t>DDK</a:t>
            </a:r>
            <a:r>
              <a:rPr lang="zh-TW" altLang="en-US" sz="4000" dirty="0" smtClean="0">
                <a:latin typeface="Times New Roman" pitchFamily="18" charset="0"/>
                <a:ea typeface="標楷體" pitchFamily="65" charset="-120"/>
                <a:cs typeface="Times New Roman" pitchFamily="18" charset="0"/>
              </a:rPr>
              <a:t>較強，具有很好的降血糖</a:t>
            </a:r>
            <a:r>
              <a:rPr lang="zh-TW" altLang="en-US" sz="4000" dirty="0" smtClean="0">
                <a:latin typeface="Times New Roman" pitchFamily="18" charset="0"/>
                <a:ea typeface="標楷體" pitchFamily="65" charset="-120"/>
                <a:cs typeface="Times New Roman" pitchFamily="18" charset="0"/>
              </a:rPr>
              <a:t>潛力</a:t>
            </a:r>
            <a:endParaRPr lang="en-US" altLang="zh-TW" sz="4000" dirty="0" smtClean="0">
              <a:latin typeface="Times New Roman" pitchFamily="18" charset="0"/>
              <a:ea typeface="標楷體" pitchFamily="65" charset="-120"/>
              <a:cs typeface="Times New Roman" pitchFamily="18" charset="0"/>
            </a:endParaRPr>
          </a:p>
          <a:p>
            <a:pPr>
              <a:buNone/>
            </a:pPr>
            <a:endParaRPr lang="en-US" altLang="zh-TW" sz="2600" dirty="0" smtClean="0"/>
          </a:p>
          <a:p>
            <a:pPr algn="ctr">
              <a:buNone/>
            </a:pPr>
            <a:r>
              <a:rPr lang="en-US" altLang="zh-TW" sz="2600" b="1" dirty="0" smtClean="0">
                <a:solidFill>
                  <a:srgbClr val="7030A0"/>
                </a:solidFill>
              </a:rPr>
              <a:t>﹝</a:t>
            </a:r>
            <a:r>
              <a:rPr lang="en-US" sz="2600" b="1" dirty="0" smtClean="0">
                <a:solidFill>
                  <a:srgbClr val="7030A0"/>
                </a:solidFill>
              </a:rPr>
              <a:t>Food Chemistry 129 (2011)709-715</a:t>
            </a:r>
            <a:r>
              <a:rPr lang="en-US" altLang="zh-TW" sz="2600" b="1" dirty="0" smtClean="0">
                <a:solidFill>
                  <a:srgbClr val="7030A0"/>
                </a:solidFill>
              </a:rPr>
              <a:t>﹞</a:t>
            </a:r>
            <a:endParaRPr lang="zh-TW" altLang="en-US" sz="2600" b="1" dirty="0">
              <a:solidFill>
                <a:srgbClr val="7030A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1322</TotalTime>
  <Words>2480</Words>
  <Application>Microsoft Office PowerPoint</Application>
  <PresentationFormat>如螢幕大小 (4:3)</PresentationFormat>
  <Paragraphs>128</Paragraphs>
  <Slides>59</Slides>
  <Notes>1</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59</vt:i4>
      </vt:variant>
    </vt:vector>
  </HeadingPairs>
  <TitlesOfParts>
    <vt:vector size="62" baseType="lpstr">
      <vt:lpstr>夏至</vt:lpstr>
      <vt:lpstr>點陣圖影像</vt:lpstr>
      <vt:lpstr>CS ChemDraw Drawing</vt:lpstr>
      <vt:lpstr>月桃</vt:lpstr>
      <vt:lpstr>投影片 2</vt:lpstr>
      <vt:lpstr> 月桃研究文獻回顧： </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月桃高纖低糖餅乾</vt:lpstr>
      <vt:lpstr>投影片 17</vt:lpstr>
      <vt:lpstr>投影片 18</vt:lpstr>
      <vt:lpstr>投影片 19</vt:lpstr>
      <vt:lpstr>花間月桃日霜</vt:lpstr>
      <vt:lpstr>投影片 21</vt:lpstr>
      <vt:lpstr>投影片 22</vt:lpstr>
      <vt:lpstr>花間月桃晚霜</vt:lpstr>
      <vt:lpstr>投影片 24</vt:lpstr>
      <vt:lpstr>花間月桃護手霜</vt:lpstr>
      <vt:lpstr>投影片 26</vt:lpstr>
      <vt:lpstr>投影片 27</vt:lpstr>
      <vt:lpstr>花間月桃青春露</vt:lpstr>
      <vt:lpstr>投影片 29</vt:lpstr>
      <vt:lpstr>投影片 30</vt:lpstr>
      <vt:lpstr>花間月桃身體乳</vt:lpstr>
      <vt:lpstr>投影片 32</vt:lpstr>
      <vt:lpstr>月桃花間草精油</vt:lpstr>
      <vt:lpstr>投影片 34</vt:lpstr>
      <vt:lpstr>草本調和精華膏</vt:lpstr>
      <vt:lpstr>投影片 36</vt:lpstr>
      <vt:lpstr>安定及催眠</vt:lpstr>
      <vt:lpstr>投影片 38</vt:lpstr>
      <vt:lpstr>降血脂</vt:lpstr>
      <vt:lpstr>投影片 40</vt:lpstr>
      <vt:lpstr>抗動脈粥狀硬化</vt:lpstr>
      <vt:lpstr>投影片 42</vt:lpstr>
      <vt:lpstr>降壓、利尿及抗潰瘍</vt:lpstr>
      <vt:lpstr>投影片 44</vt:lpstr>
      <vt:lpstr>抗氧化及預防皮膚疾病</vt:lpstr>
      <vt:lpstr>投影片 46</vt:lpstr>
      <vt:lpstr>投影片 47</vt:lpstr>
      <vt:lpstr>投影片 48</vt:lpstr>
      <vt:lpstr>月桃草本沐浴乳</vt:lpstr>
      <vt:lpstr>投影片 50</vt:lpstr>
      <vt:lpstr>投影片 51</vt:lpstr>
      <vt:lpstr>月桃草本洗面乳</vt:lpstr>
      <vt:lpstr>投影片 53</vt:lpstr>
      <vt:lpstr>投影片 54</vt:lpstr>
      <vt:lpstr>月桃護衛精華素</vt:lpstr>
      <vt:lpstr>投影片 56</vt:lpstr>
      <vt:lpstr>月桃健康手工醋</vt:lpstr>
      <vt:lpstr>投影片 58</vt:lpstr>
      <vt:lpstr>投影片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何謂月桃</dc:title>
  <dc:creator>PN</dc:creator>
  <cp:lastModifiedBy>WinXP</cp:lastModifiedBy>
  <cp:revision>104</cp:revision>
  <dcterms:created xsi:type="dcterms:W3CDTF">2013-05-19T15:41:53Z</dcterms:created>
  <dcterms:modified xsi:type="dcterms:W3CDTF">2013-05-23T09:57:24Z</dcterms:modified>
</cp:coreProperties>
</file>